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02" r:id="rId3"/>
    <p:sldId id="303" r:id="rId4"/>
    <p:sldId id="305" r:id="rId5"/>
    <p:sldId id="307" r:id="rId6"/>
    <p:sldId id="306" r:id="rId7"/>
    <p:sldId id="262" r:id="rId8"/>
    <p:sldId id="263" r:id="rId9"/>
    <p:sldId id="264" r:id="rId10"/>
    <p:sldId id="260" r:id="rId11"/>
    <p:sldId id="261" r:id="rId12"/>
    <p:sldId id="265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BF23A-BD7A-4FF1-A919-B52C9E8F7FFC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38A84-AA36-4AA4-A6C2-109AA011A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more work to show that</a:t>
            </a:r>
            <a:r>
              <a:rPr lang="en-US" baseline="0" dirty="0" smtClean="0"/>
              <a:t> algorithm is at least as good as all known algorithms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Gives a “finite model”,  so finding</a:t>
            </a:r>
            <a:r>
              <a:rPr lang="en-US" baseline="0" dirty="0" smtClean="0"/>
              <a:t> the best cut reduces to finding a cut far from dictator in a constant sized hypercube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1533-1CB3-448C-8B7B-4AF531A5F42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Gives a “finite model”,  so finding</a:t>
            </a:r>
            <a:r>
              <a:rPr lang="en-US" baseline="0" dirty="0" smtClean="0"/>
              <a:t> the best cut reduces to finding a cut far from dictator in a constant sized hypercube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1533-1CB3-448C-8B7B-4AF531A5F42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Hypercube</a:t>
            </a:r>
            <a:r>
              <a:rPr lang="en-US" baseline="0" dirty="0" smtClean="0"/>
              <a:t> graph .  SDP value = SDP(G),  and Integral value = SDP.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Gives a “finite model”,  so finding</a:t>
            </a:r>
            <a:r>
              <a:rPr lang="en-US" baseline="0" dirty="0" smtClean="0"/>
              <a:t> the best cut reduces to finding a cut far from dictator in a constant sized hypercube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E61533-1CB3-448C-8B7B-4AF531A5F42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Rotation</a:t>
            </a:r>
            <a:r>
              <a:rPr lang="en-US" baseline="0" dirty="0" smtClean="0"/>
              <a:t> does not affect SDP value.  Nor does union.  So construct the sphere graph.   A good cut for sphere graph implies a good cut for original graph.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Rotation</a:t>
            </a:r>
            <a:r>
              <a:rPr lang="en-US" baseline="0" dirty="0" smtClean="0"/>
              <a:t> does not affect SDP value.  Nor does union.  So construct the sphere graph.   A good cut for sphere graph implies a good cut for original graph.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AE1C7A-4020-4421-B8E4-F3E4544E8C2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5937D-369A-4627-A88A-33B4433CC1BB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5937D-369A-4627-A88A-33B4433CC1BB}" type="datetimeFigureOut">
              <a:rPr lang="en-US" smtClean="0"/>
              <a:pPr/>
              <a:t>6/28/2011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0146B-A579-4A55-9252-462401C1BA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696200" cy="20605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Generic Conversion of SDP gaps to Dictatorship Test </a:t>
            </a:r>
            <a:r>
              <a:rPr lang="en-US" dirty="0" smtClean="0">
                <a:solidFill>
                  <a:srgbClr val="00B050"/>
                </a:solidFill>
              </a:rPr>
              <a:t>(for Max Cut)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6400800" cy="2362200"/>
          </a:xfrm>
        </p:spPr>
        <p:txBody>
          <a:bodyPr>
            <a:normAutofit fontScale="92500"/>
          </a:bodyPr>
          <a:lstStyle/>
          <a:p>
            <a:r>
              <a:rPr lang="en-US" sz="2800" dirty="0" err="1" smtClean="0">
                <a:solidFill>
                  <a:srgbClr val="0070C0"/>
                </a:solidFill>
              </a:rPr>
              <a:t>Venkatesan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</a:rPr>
              <a:t>Guruswami</a:t>
            </a:r>
            <a:endParaRPr lang="en-US" sz="2800" dirty="0" smtClean="0">
              <a:solidFill>
                <a:srgbClr val="0070C0"/>
              </a:solidFill>
            </a:endParaRPr>
          </a:p>
          <a:p>
            <a:r>
              <a:rPr lang="en-US" sz="2600" dirty="0" smtClean="0">
                <a:solidFill>
                  <a:srgbClr val="0070C0"/>
                </a:solidFill>
              </a:rPr>
              <a:t>Fields Institute Summer School</a:t>
            </a:r>
          </a:p>
          <a:p>
            <a:r>
              <a:rPr lang="en-US" sz="2600" dirty="0" smtClean="0">
                <a:solidFill>
                  <a:srgbClr val="0070C0"/>
                </a:solidFill>
              </a:rPr>
              <a:t>June 2011</a:t>
            </a:r>
          </a:p>
          <a:p>
            <a:endParaRPr lang="en-US" sz="2800" dirty="0" smtClean="0">
              <a:solidFill>
                <a:srgbClr val="0070C0"/>
              </a:solidFill>
            </a:endParaRPr>
          </a:p>
          <a:p>
            <a:r>
              <a:rPr lang="en-US" sz="2800" dirty="0" smtClean="0">
                <a:solidFill>
                  <a:srgbClr val="0070C0"/>
                </a:solidFill>
              </a:rPr>
              <a:t>(Slides borrowed from Prasad </a:t>
            </a:r>
            <a:r>
              <a:rPr lang="en-US" sz="2800" dirty="0" err="1" smtClean="0">
                <a:solidFill>
                  <a:srgbClr val="0070C0"/>
                </a:solidFill>
              </a:rPr>
              <a:t>Raghavendra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Sphere graph associated with G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" y="1524000"/>
            <a:ext cx="3200400" cy="2971800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4"/>
          <p:cNvGrpSpPr/>
          <p:nvPr/>
        </p:nvGrpSpPr>
        <p:grpSpPr>
          <a:xfrm rot="20194689">
            <a:off x="304800" y="1295400"/>
            <a:ext cx="3352800" cy="3493532"/>
            <a:chOff x="457200" y="1524000"/>
            <a:chExt cx="4114800" cy="4407932"/>
          </a:xfrm>
        </p:grpSpPr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5" name="Group 23"/>
          <p:cNvGrpSpPr/>
          <p:nvPr/>
        </p:nvGrpSpPr>
        <p:grpSpPr>
          <a:xfrm>
            <a:off x="304800" y="1295400"/>
            <a:ext cx="3352800" cy="3493532"/>
            <a:chOff x="457200" y="1524000"/>
            <a:chExt cx="4114800" cy="4407932"/>
          </a:xfrm>
        </p:grpSpPr>
        <p:cxnSp>
          <p:nvCxnSpPr>
            <p:cNvPr id="25" name="Straight Arrow Connector 24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572000" y="1371600"/>
            <a:ext cx="4419600" cy="830997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SDP Value =  Average Squared </a:t>
            </a:r>
          </a:p>
          <a:p>
            <a:r>
              <a:rPr lang="en-US" sz="2400" dirty="0" smtClean="0"/>
              <a:t>	          Length of an Edge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4114800" y="2706231"/>
            <a:ext cx="4800600" cy="224676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Transformations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Rotation does not change the SDP value.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Union of two rotations has the same SDP value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38200" y="5410200"/>
            <a:ext cx="7543800" cy="523220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Sphere Graph H</a:t>
            </a:r>
            <a:r>
              <a:rPr lang="en-US" sz="2400" dirty="0" smtClean="0"/>
              <a:t> :</a:t>
            </a:r>
            <a:r>
              <a:rPr lang="en-US" sz="2800" dirty="0" smtClean="0"/>
              <a:t>Union of all possible rotations of G.</a:t>
            </a:r>
            <a:endParaRPr lang="en-US" sz="2800" dirty="0"/>
          </a:p>
        </p:txBody>
      </p:sp>
      <p:grpSp>
        <p:nvGrpSpPr>
          <p:cNvPr id="24" name="Group 52"/>
          <p:cNvGrpSpPr/>
          <p:nvPr/>
        </p:nvGrpSpPr>
        <p:grpSpPr>
          <a:xfrm rot="16988258">
            <a:off x="356321" y="1197182"/>
            <a:ext cx="3352800" cy="3493532"/>
            <a:chOff x="457200" y="1524000"/>
            <a:chExt cx="4114800" cy="4407932"/>
          </a:xfrm>
        </p:grpSpPr>
        <p:cxnSp>
          <p:nvCxnSpPr>
            <p:cNvPr id="54" name="Straight Arrow Connector 53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0800000" flipV="1">
              <a:off x="838202" y="2590800"/>
              <a:ext cx="3200398" cy="1524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V="1">
              <a:off x="152400" y="3581400"/>
              <a:ext cx="3581400" cy="380999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6" name="Group 71"/>
          <p:cNvGrpSpPr/>
          <p:nvPr/>
        </p:nvGrpSpPr>
        <p:grpSpPr>
          <a:xfrm rot="1328610">
            <a:off x="327606" y="1284438"/>
            <a:ext cx="3352800" cy="3493532"/>
            <a:chOff x="457200" y="1524000"/>
            <a:chExt cx="4114800" cy="4407932"/>
          </a:xfrm>
        </p:grpSpPr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7" name="Group 90"/>
          <p:cNvGrpSpPr/>
          <p:nvPr/>
        </p:nvGrpSpPr>
        <p:grpSpPr>
          <a:xfrm rot="15467113">
            <a:off x="356321" y="1198209"/>
            <a:ext cx="3352800" cy="3493532"/>
            <a:chOff x="457200" y="1524000"/>
            <a:chExt cx="4114800" cy="4407932"/>
          </a:xfrm>
        </p:grpSpPr>
        <p:cxnSp>
          <p:nvCxnSpPr>
            <p:cNvPr id="92" name="Straight Arrow Connector 91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152400" y="3581400"/>
              <a:ext cx="3581400" cy="380999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457200" y="6019800"/>
            <a:ext cx="7848600" cy="523220"/>
          </a:xfrm>
          <a:prstGeom prst="rect">
            <a:avLst/>
          </a:prstGeom>
          <a:noFill/>
          <a:ln w="158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SDP Value (Graph </a:t>
            </a:r>
            <a:r>
              <a:rPr lang="en-US" sz="2800" b="1" dirty="0" smtClean="0"/>
              <a:t>G</a:t>
            </a:r>
            <a:r>
              <a:rPr lang="en-US" sz="2800" dirty="0" smtClean="0"/>
              <a:t>)   = SDP Value ( Sphere Graph </a:t>
            </a:r>
            <a:r>
              <a:rPr lang="en-US" sz="2800" b="1" dirty="0" smtClean="0"/>
              <a:t>H</a:t>
            </a:r>
            <a:r>
              <a:rPr lang="en-US" sz="2800" dirty="0" smtClean="0"/>
              <a:t>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allAtOnce" animBg="1"/>
      <p:bldP spid="45" grpId="0" animBg="1"/>
      <p:bldP spid="1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ln w="15875">
            <a:solidFill>
              <a:srgbClr val="00B050"/>
            </a:solidFill>
          </a:ln>
        </p:spPr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81000" y="1524000"/>
            <a:ext cx="3200400" cy="2971800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4"/>
          <p:cNvGrpSpPr/>
          <p:nvPr/>
        </p:nvGrpSpPr>
        <p:grpSpPr>
          <a:xfrm rot="20194689">
            <a:off x="304800" y="1295400"/>
            <a:ext cx="3352800" cy="3493532"/>
            <a:chOff x="457200" y="1524000"/>
            <a:chExt cx="4114800" cy="4407932"/>
          </a:xfrm>
        </p:grpSpPr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5" name="Group 23"/>
          <p:cNvGrpSpPr/>
          <p:nvPr/>
        </p:nvGrpSpPr>
        <p:grpSpPr>
          <a:xfrm>
            <a:off x="304800" y="1295400"/>
            <a:ext cx="3352800" cy="3493532"/>
            <a:chOff x="457200" y="1524000"/>
            <a:chExt cx="4114800" cy="4407932"/>
          </a:xfrm>
        </p:grpSpPr>
        <p:cxnSp>
          <p:nvCxnSpPr>
            <p:cNvPr id="25" name="Straight Arrow Connector 24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4114800" y="1828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MaxCut</a:t>
            </a:r>
            <a:r>
              <a:rPr lang="en-US" sz="2800" dirty="0" smtClean="0"/>
              <a:t> (</a:t>
            </a:r>
            <a:r>
              <a:rPr lang="en-US" sz="2800" b="1" dirty="0" smtClean="0"/>
              <a:t>H</a:t>
            </a:r>
            <a:r>
              <a:rPr lang="en-US" sz="2800" dirty="0" smtClean="0"/>
              <a:t>)</a:t>
            </a:r>
            <a:r>
              <a:rPr lang="en-US" sz="2800" b="1" dirty="0" smtClean="0"/>
              <a:t>  = S </a:t>
            </a:r>
            <a:endParaRPr lang="en-US" sz="2800" b="1" dirty="0"/>
          </a:p>
        </p:txBody>
      </p:sp>
      <p:sp>
        <p:nvSpPr>
          <p:cNvPr id="48" name="Right Arrow 47"/>
          <p:cNvSpPr/>
          <p:nvPr/>
        </p:nvSpPr>
        <p:spPr>
          <a:xfrm rot="2953947">
            <a:off x="6316821" y="2528452"/>
            <a:ext cx="543767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5867400" y="298198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MaxCut</a:t>
            </a:r>
            <a:r>
              <a:rPr lang="en-US" sz="2800" dirty="0" smtClean="0"/>
              <a:t> (</a:t>
            </a:r>
            <a:r>
              <a:rPr lang="en-US" sz="2800" b="1" dirty="0" smtClean="0"/>
              <a:t>G</a:t>
            </a:r>
            <a:r>
              <a:rPr lang="en-US" sz="2800" dirty="0" smtClean="0"/>
              <a:t>)</a:t>
            </a:r>
            <a:r>
              <a:rPr lang="en-US" sz="2800" b="1" dirty="0" smtClean="0"/>
              <a:t>  ≥ S</a:t>
            </a:r>
            <a:endParaRPr lang="en-US" sz="28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4191000" y="3764340"/>
            <a:ext cx="434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Pick a random rotation of </a:t>
            </a:r>
            <a:r>
              <a:rPr lang="en-US" sz="2400" b="1" dirty="0" smtClean="0"/>
              <a:t>G</a:t>
            </a:r>
            <a:r>
              <a:rPr lang="en-US" sz="2400" dirty="0" smtClean="0"/>
              <a:t> and  read the cut induced on it.</a:t>
            </a:r>
          </a:p>
          <a:p>
            <a:r>
              <a:rPr lang="en-US" sz="2400" dirty="0" smtClean="0"/>
              <a:t>Thus,</a:t>
            </a:r>
          </a:p>
          <a:p>
            <a:endParaRPr lang="en-US" sz="2400" dirty="0"/>
          </a:p>
        </p:txBody>
      </p:sp>
      <p:grpSp>
        <p:nvGrpSpPr>
          <p:cNvPr id="24" name="Group 52"/>
          <p:cNvGrpSpPr/>
          <p:nvPr/>
        </p:nvGrpSpPr>
        <p:grpSpPr>
          <a:xfrm rot="16988258">
            <a:off x="356321" y="1197182"/>
            <a:ext cx="3352800" cy="3493532"/>
            <a:chOff x="457200" y="1524000"/>
            <a:chExt cx="4114800" cy="4407932"/>
          </a:xfrm>
        </p:grpSpPr>
        <p:cxnSp>
          <p:nvCxnSpPr>
            <p:cNvPr id="54" name="Straight Arrow Connector 53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0800000" flipV="1">
              <a:off x="838202" y="2590800"/>
              <a:ext cx="3200398" cy="1524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V="1">
              <a:off x="152400" y="3581400"/>
              <a:ext cx="3581400" cy="380999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3" name="Group 71"/>
          <p:cNvGrpSpPr/>
          <p:nvPr/>
        </p:nvGrpSpPr>
        <p:grpSpPr>
          <a:xfrm rot="1328610">
            <a:off x="327606" y="1284438"/>
            <a:ext cx="3352800" cy="3493532"/>
            <a:chOff x="457200" y="1524000"/>
            <a:chExt cx="4114800" cy="4407932"/>
          </a:xfrm>
        </p:grpSpPr>
        <p:cxnSp>
          <p:nvCxnSpPr>
            <p:cNvPr id="73" name="Straight Arrow Connector 72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4" name="Group 90"/>
          <p:cNvGrpSpPr/>
          <p:nvPr/>
        </p:nvGrpSpPr>
        <p:grpSpPr>
          <a:xfrm rot="15467113">
            <a:off x="356321" y="1198209"/>
            <a:ext cx="3352800" cy="3493532"/>
            <a:chOff x="457200" y="1524000"/>
            <a:chExt cx="4114800" cy="4407932"/>
          </a:xfrm>
        </p:grpSpPr>
        <p:cxnSp>
          <p:nvCxnSpPr>
            <p:cNvPr id="92" name="Straight Arrow Connector 91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16200000" flipV="1">
              <a:off x="152400" y="3581400"/>
              <a:ext cx="3581400" cy="380999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111" name="Freeform 110"/>
          <p:cNvSpPr/>
          <p:nvPr/>
        </p:nvSpPr>
        <p:spPr>
          <a:xfrm>
            <a:off x="731520" y="1133856"/>
            <a:ext cx="2880360" cy="3458225"/>
          </a:xfrm>
          <a:custGeom>
            <a:avLst/>
            <a:gdLst>
              <a:gd name="connsiteX0" fmla="*/ 0 w 2880360"/>
              <a:gd name="connsiteY0" fmla="*/ 9144 h 3458225"/>
              <a:gd name="connsiteX1" fmla="*/ 27432 w 2880360"/>
              <a:gd name="connsiteY1" fmla="*/ 0 h 3458225"/>
              <a:gd name="connsiteX2" fmla="*/ 210312 w 2880360"/>
              <a:gd name="connsiteY2" fmla="*/ 18288 h 3458225"/>
              <a:gd name="connsiteX3" fmla="*/ 237744 w 2880360"/>
              <a:gd name="connsiteY3" fmla="*/ 36576 h 3458225"/>
              <a:gd name="connsiteX4" fmla="*/ 274320 w 2880360"/>
              <a:gd name="connsiteY4" fmla="*/ 45720 h 3458225"/>
              <a:gd name="connsiteX5" fmla="*/ 338328 w 2880360"/>
              <a:gd name="connsiteY5" fmla="*/ 64008 h 3458225"/>
              <a:gd name="connsiteX6" fmla="*/ 402336 w 2880360"/>
              <a:gd name="connsiteY6" fmla="*/ 100584 h 3458225"/>
              <a:gd name="connsiteX7" fmla="*/ 438912 w 2880360"/>
              <a:gd name="connsiteY7" fmla="*/ 109728 h 3458225"/>
              <a:gd name="connsiteX8" fmla="*/ 530352 w 2880360"/>
              <a:gd name="connsiteY8" fmla="*/ 173736 h 3458225"/>
              <a:gd name="connsiteX9" fmla="*/ 667512 w 2880360"/>
              <a:gd name="connsiteY9" fmla="*/ 256032 h 3458225"/>
              <a:gd name="connsiteX10" fmla="*/ 768096 w 2880360"/>
              <a:gd name="connsiteY10" fmla="*/ 356616 h 3458225"/>
              <a:gd name="connsiteX11" fmla="*/ 777240 w 2880360"/>
              <a:gd name="connsiteY11" fmla="*/ 384048 h 3458225"/>
              <a:gd name="connsiteX12" fmla="*/ 795528 w 2880360"/>
              <a:gd name="connsiteY12" fmla="*/ 411480 h 3458225"/>
              <a:gd name="connsiteX13" fmla="*/ 804672 w 2880360"/>
              <a:gd name="connsiteY13" fmla="*/ 475488 h 3458225"/>
              <a:gd name="connsiteX14" fmla="*/ 822960 w 2880360"/>
              <a:gd name="connsiteY14" fmla="*/ 548640 h 3458225"/>
              <a:gd name="connsiteX15" fmla="*/ 804672 w 2880360"/>
              <a:gd name="connsiteY15" fmla="*/ 1024128 h 3458225"/>
              <a:gd name="connsiteX16" fmla="*/ 795528 w 2880360"/>
              <a:gd name="connsiteY16" fmla="*/ 1069848 h 3458225"/>
              <a:gd name="connsiteX17" fmla="*/ 795528 w 2880360"/>
              <a:gd name="connsiteY17" fmla="*/ 1719072 h 3458225"/>
              <a:gd name="connsiteX18" fmla="*/ 804672 w 2880360"/>
              <a:gd name="connsiteY18" fmla="*/ 1773936 h 3458225"/>
              <a:gd name="connsiteX19" fmla="*/ 832104 w 2880360"/>
              <a:gd name="connsiteY19" fmla="*/ 1847088 h 3458225"/>
              <a:gd name="connsiteX20" fmla="*/ 886968 w 2880360"/>
              <a:gd name="connsiteY20" fmla="*/ 1929384 h 3458225"/>
              <a:gd name="connsiteX21" fmla="*/ 905256 w 2880360"/>
              <a:gd name="connsiteY21" fmla="*/ 1975104 h 3458225"/>
              <a:gd name="connsiteX22" fmla="*/ 923544 w 2880360"/>
              <a:gd name="connsiteY22" fmla="*/ 2002536 h 3458225"/>
              <a:gd name="connsiteX23" fmla="*/ 941832 w 2880360"/>
              <a:gd name="connsiteY23" fmla="*/ 2048256 h 3458225"/>
              <a:gd name="connsiteX24" fmla="*/ 960120 w 2880360"/>
              <a:gd name="connsiteY24" fmla="*/ 2075688 h 3458225"/>
              <a:gd name="connsiteX25" fmla="*/ 1078992 w 2880360"/>
              <a:gd name="connsiteY25" fmla="*/ 2276856 h 3458225"/>
              <a:gd name="connsiteX26" fmla="*/ 1124712 w 2880360"/>
              <a:gd name="connsiteY26" fmla="*/ 2322576 h 3458225"/>
              <a:gd name="connsiteX27" fmla="*/ 1152144 w 2880360"/>
              <a:gd name="connsiteY27" fmla="*/ 2377440 h 3458225"/>
              <a:gd name="connsiteX28" fmla="*/ 1179576 w 2880360"/>
              <a:gd name="connsiteY28" fmla="*/ 2414016 h 3458225"/>
              <a:gd name="connsiteX29" fmla="*/ 1234440 w 2880360"/>
              <a:gd name="connsiteY29" fmla="*/ 2496312 h 3458225"/>
              <a:gd name="connsiteX30" fmla="*/ 1243584 w 2880360"/>
              <a:gd name="connsiteY30" fmla="*/ 2523744 h 3458225"/>
              <a:gd name="connsiteX31" fmla="*/ 1280160 w 2880360"/>
              <a:gd name="connsiteY31" fmla="*/ 2560320 h 3458225"/>
              <a:gd name="connsiteX32" fmla="*/ 1316736 w 2880360"/>
              <a:gd name="connsiteY32" fmla="*/ 2606040 h 3458225"/>
              <a:gd name="connsiteX33" fmla="*/ 1353312 w 2880360"/>
              <a:gd name="connsiteY33" fmla="*/ 2660904 h 3458225"/>
              <a:gd name="connsiteX34" fmla="*/ 1389888 w 2880360"/>
              <a:gd name="connsiteY34" fmla="*/ 2688336 h 3458225"/>
              <a:gd name="connsiteX35" fmla="*/ 1463040 w 2880360"/>
              <a:gd name="connsiteY35" fmla="*/ 2761488 h 3458225"/>
              <a:gd name="connsiteX36" fmla="*/ 1499616 w 2880360"/>
              <a:gd name="connsiteY36" fmla="*/ 2798064 h 3458225"/>
              <a:gd name="connsiteX37" fmla="*/ 1527048 w 2880360"/>
              <a:gd name="connsiteY37" fmla="*/ 2816352 h 3458225"/>
              <a:gd name="connsiteX38" fmla="*/ 1554480 w 2880360"/>
              <a:gd name="connsiteY38" fmla="*/ 2852928 h 3458225"/>
              <a:gd name="connsiteX39" fmla="*/ 1591056 w 2880360"/>
              <a:gd name="connsiteY39" fmla="*/ 2880360 h 3458225"/>
              <a:gd name="connsiteX40" fmla="*/ 1645920 w 2880360"/>
              <a:gd name="connsiteY40" fmla="*/ 2916936 h 3458225"/>
              <a:gd name="connsiteX41" fmla="*/ 1783080 w 2880360"/>
              <a:gd name="connsiteY41" fmla="*/ 3008376 h 3458225"/>
              <a:gd name="connsiteX42" fmla="*/ 1837944 w 2880360"/>
              <a:gd name="connsiteY42" fmla="*/ 3044952 h 3458225"/>
              <a:gd name="connsiteX43" fmla="*/ 1874520 w 2880360"/>
              <a:gd name="connsiteY43" fmla="*/ 3072384 h 3458225"/>
              <a:gd name="connsiteX44" fmla="*/ 1920240 w 2880360"/>
              <a:gd name="connsiteY44" fmla="*/ 3090672 h 3458225"/>
              <a:gd name="connsiteX45" fmla="*/ 2002536 w 2880360"/>
              <a:gd name="connsiteY45" fmla="*/ 3145536 h 3458225"/>
              <a:gd name="connsiteX46" fmla="*/ 2048256 w 2880360"/>
              <a:gd name="connsiteY46" fmla="*/ 3172968 h 3458225"/>
              <a:gd name="connsiteX47" fmla="*/ 2075688 w 2880360"/>
              <a:gd name="connsiteY47" fmla="*/ 3182112 h 3458225"/>
              <a:gd name="connsiteX48" fmla="*/ 2121408 w 2880360"/>
              <a:gd name="connsiteY48" fmla="*/ 3200400 h 3458225"/>
              <a:gd name="connsiteX49" fmla="*/ 2176272 w 2880360"/>
              <a:gd name="connsiteY49" fmla="*/ 3218688 h 3458225"/>
              <a:gd name="connsiteX50" fmla="*/ 2212848 w 2880360"/>
              <a:gd name="connsiteY50" fmla="*/ 3236976 h 3458225"/>
              <a:gd name="connsiteX51" fmla="*/ 2267712 w 2880360"/>
              <a:gd name="connsiteY51" fmla="*/ 3255264 h 3458225"/>
              <a:gd name="connsiteX52" fmla="*/ 2304288 w 2880360"/>
              <a:gd name="connsiteY52" fmla="*/ 3273552 h 3458225"/>
              <a:gd name="connsiteX53" fmla="*/ 2340864 w 2880360"/>
              <a:gd name="connsiteY53" fmla="*/ 3282696 h 3458225"/>
              <a:gd name="connsiteX54" fmla="*/ 2395728 w 2880360"/>
              <a:gd name="connsiteY54" fmla="*/ 3300984 h 3458225"/>
              <a:gd name="connsiteX55" fmla="*/ 2450592 w 2880360"/>
              <a:gd name="connsiteY55" fmla="*/ 3319272 h 3458225"/>
              <a:gd name="connsiteX56" fmla="*/ 2505456 w 2880360"/>
              <a:gd name="connsiteY56" fmla="*/ 3337560 h 3458225"/>
              <a:gd name="connsiteX57" fmla="*/ 2578608 w 2880360"/>
              <a:gd name="connsiteY57" fmla="*/ 3374136 h 3458225"/>
              <a:gd name="connsiteX58" fmla="*/ 2615184 w 2880360"/>
              <a:gd name="connsiteY58" fmla="*/ 3392424 h 3458225"/>
              <a:gd name="connsiteX59" fmla="*/ 2651760 w 2880360"/>
              <a:gd name="connsiteY59" fmla="*/ 3401568 h 3458225"/>
              <a:gd name="connsiteX60" fmla="*/ 2697480 w 2880360"/>
              <a:gd name="connsiteY60" fmla="*/ 3419856 h 3458225"/>
              <a:gd name="connsiteX61" fmla="*/ 2779776 w 2880360"/>
              <a:gd name="connsiteY61" fmla="*/ 3438144 h 3458225"/>
              <a:gd name="connsiteX62" fmla="*/ 2807208 w 2880360"/>
              <a:gd name="connsiteY62" fmla="*/ 3447288 h 3458225"/>
              <a:gd name="connsiteX63" fmla="*/ 2880360 w 2880360"/>
              <a:gd name="connsiteY63" fmla="*/ 3456432 h 345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880360" h="3458225">
                <a:moveTo>
                  <a:pt x="0" y="9144"/>
                </a:moveTo>
                <a:cubicBezTo>
                  <a:pt x="9144" y="6096"/>
                  <a:pt x="17793" y="0"/>
                  <a:pt x="27432" y="0"/>
                </a:cubicBezTo>
                <a:cubicBezTo>
                  <a:pt x="111152" y="0"/>
                  <a:pt x="140461" y="6646"/>
                  <a:pt x="210312" y="18288"/>
                </a:cubicBezTo>
                <a:cubicBezTo>
                  <a:pt x="219456" y="24384"/>
                  <a:pt x="227643" y="32247"/>
                  <a:pt x="237744" y="36576"/>
                </a:cubicBezTo>
                <a:cubicBezTo>
                  <a:pt x="249295" y="41526"/>
                  <a:pt x="262196" y="42413"/>
                  <a:pt x="274320" y="45720"/>
                </a:cubicBezTo>
                <a:cubicBezTo>
                  <a:pt x="295728" y="51559"/>
                  <a:pt x="317474" y="56425"/>
                  <a:pt x="338328" y="64008"/>
                </a:cubicBezTo>
                <a:cubicBezTo>
                  <a:pt x="463623" y="109570"/>
                  <a:pt x="299960" y="56709"/>
                  <a:pt x="402336" y="100584"/>
                </a:cubicBezTo>
                <a:cubicBezTo>
                  <a:pt x="413887" y="105534"/>
                  <a:pt x="426720" y="106680"/>
                  <a:pt x="438912" y="109728"/>
                </a:cubicBezTo>
                <a:cubicBezTo>
                  <a:pt x="464688" y="129060"/>
                  <a:pt x="503744" y="159408"/>
                  <a:pt x="530352" y="173736"/>
                </a:cubicBezTo>
                <a:cubicBezTo>
                  <a:pt x="606449" y="214711"/>
                  <a:pt x="596703" y="185223"/>
                  <a:pt x="667512" y="256032"/>
                </a:cubicBezTo>
                <a:lnTo>
                  <a:pt x="768096" y="356616"/>
                </a:lnTo>
                <a:cubicBezTo>
                  <a:pt x="771144" y="365760"/>
                  <a:pt x="772929" y="375427"/>
                  <a:pt x="777240" y="384048"/>
                </a:cubicBezTo>
                <a:cubicBezTo>
                  <a:pt x="782155" y="393878"/>
                  <a:pt x="792370" y="400954"/>
                  <a:pt x="795528" y="411480"/>
                </a:cubicBezTo>
                <a:cubicBezTo>
                  <a:pt x="801721" y="432124"/>
                  <a:pt x="800445" y="454354"/>
                  <a:pt x="804672" y="475488"/>
                </a:cubicBezTo>
                <a:cubicBezTo>
                  <a:pt x="809601" y="500134"/>
                  <a:pt x="822960" y="548640"/>
                  <a:pt x="822960" y="548640"/>
                </a:cubicBezTo>
                <a:cubicBezTo>
                  <a:pt x="818888" y="727829"/>
                  <a:pt x="829424" y="863243"/>
                  <a:pt x="804672" y="1024128"/>
                </a:cubicBezTo>
                <a:cubicBezTo>
                  <a:pt x="802309" y="1039489"/>
                  <a:pt x="798576" y="1054608"/>
                  <a:pt x="795528" y="1069848"/>
                </a:cubicBezTo>
                <a:cubicBezTo>
                  <a:pt x="776481" y="1355547"/>
                  <a:pt x="780152" y="1242407"/>
                  <a:pt x="795528" y="1719072"/>
                </a:cubicBezTo>
                <a:cubicBezTo>
                  <a:pt x="796126" y="1737603"/>
                  <a:pt x="800650" y="1755837"/>
                  <a:pt x="804672" y="1773936"/>
                </a:cubicBezTo>
                <a:cubicBezTo>
                  <a:pt x="807607" y="1787143"/>
                  <a:pt x="829649" y="1843160"/>
                  <a:pt x="832104" y="1847088"/>
                </a:cubicBezTo>
                <a:cubicBezTo>
                  <a:pt x="908881" y="1969932"/>
                  <a:pt x="798591" y="1734954"/>
                  <a:pt x="886968" y="1929384"/>
                </a:cubicBezTo>
                <a:cubicBezTo>
                  <a:pt x="893760" y="1944327"/>
                  <a:pt x="897915" y="1960423"/>
                  <a:pt x="905256" y="1975104"/>
                </a:cubicBezTo>
                <a:cubicBezTo>
                  <a:pt x="910171" y="1984934"/>
                  <a:pt x="918629" y="1992706"/>
                  <a:pt x="923544" y="2002536"/>
                </a:cubicBezTo>
                <a:cubicBezTo>
                  <a:pt x="930885" y="2017217"/>
                  <a:pt x="934491" y="2033575"/>
                  <a:pt x="941832" y="2048256"/>
                </a:cubicBezTo>
                <a:cubicBezTo>
                  <a:pt x="946747" y="2058086"/>
                  <a:pt x="954910" y="2066012"/>
                  <a:pt x="960120" y="2075688"/>
                </a:cubicBezTo>
                <a:cubicBezTo>
                  <a:pt x="994767" y="2140033"/>
                  <a:pt x="1026580" y="2224444"/>
                  <a:pt x="1078992" y="2276856"/>
                </a:cubicBezTo>
                <a:cubicBezTo>
                  <a:pt x="1094232" y="2292096"/>
                  <a:pt x="1112035" y="2305146"/>
                  <a:pt x="1124712" y="2322576"/>
                </a:cubicBezTo>
                <a:cubicBezTo>
                  <a:pt x="1136738" y="2339112"/>
                  <a:pt x="1141624" y="2359907"/>
                  <a:pt x="1152144" y="2377440"/>
                </a:cubicBezTo>
                <a:cubicBezTo>
                  <a:pt x="1159985" y="2390508"/>
                  <a:pt x="1171122" y="2401336"/>
                  <a:pt x="1179576" y="2414016"/>
                </a:cubicBezTo>
                <a:cubicBezTo>
                  <a:pt x="1250122" y="2519835"/>
                  <a:pt x="1166098" y="2405189"/>
                  <a:pt x="1234440" y="2496312"/>
                </a:cubicBezTo>
                <a:cubicBezTo>
                  <a:pt x="1237488" y="2505456"/>
                  <a:pt x="1237982" y="2515901"/>
                  <a:pt x="1243584" y="2523744"/>
                </a:cubicBezTo>
                <a:cubicBezTo>
                  <a:pt x="1253606" y="2537774"/>
                  <a:pt x="1268705" y="2547433"/>
                  <a:pt x="1280160" y="2560320"/>
                </a:cubicBezTo>
                <a:cubicBezTo>
                  <a:pt x="1293126" y="2574907"/>
                  <a:pt x="1305257" y="2590256"/>
                  <a:pt x="1316736" y="2606040"/>
                </a:cubicBezTo>
                <a:cubicBezTo>
                  <a:pt x="1329664" y="2623816"/>
                  <a:pt x="1338710" y="2644476"/>
                  <a:pt x="1353312" y="2660904"/>
                </a:cubicBezTo>
                <a:cubicBezTo>
                  <a:pt x="1363437" y="2672295"/>
                  <a:pt x="1378654" y="2678038"/>
                  <a:pt x="1389888" y="2688336"/>
                </a:cubicBezTo>
                <a:cubicBezTo>
                  <a:pt x="1415308" y="2711638"/>
                  <a:pt x="1438656" y="2737104"/>
                  <a:pt x="1463040" y="2761488"/>
                </a:cubicBezTo>
                <a:cubicBezTo>
                  <a:pt x="1475232" y="2773680"/>
                  <a:pt x="1485270" y="2788500"/>
                  <a:pt x="1499616" y="2798064"/>
                </a:cubicBezTo>
                <a:cubicBezTo>
                  <a:pt x="1508760" y="2804160"/>
                  <a:pt x="1519277" y="2808581"/>
                  <a:pt x="1527048" y="2816352"/>
                </a:cubicBezTo>
                <a:cubicBezTo>
                  <a:pt x="1537824" y="2827128"/>
                  <a:pt x="1543704" y="2842152"/>
                  <a:pt x="1554480" y="2852928"/>
                </a:cubicBezTo>
                <a:cubicBezTo>
                  <a:pt x="1565256" y="2863704"/>
                  <a:pt x="1579485" y="2870442"/>
                  <a:pt x="1591056" y="2880360"/>
                </a:cubicBezTo>
                <a:cubicBezTo>
                  <a:pt x="1634644" y="2917721"/>
                  <a:pt x="1599258" y="2901382"/>
                  <a:pt x="1645920" y="2916936"/>
                </a:cubicBezTo>
                <a:cubicBezTo>
                  <a:pt x="1730108" y="2980077"/>
                  <a:pt x="1628387" y="2905247"/>
                  <a:pt x="1783080" y="3008376"/>
                </a:cubicBezTo>
                <a:cubicBezTo>
                  <a:pt x="1801368" y="3020568"/>
                  <a:pt x="1819938" y="3032348"/>
                  <a:pt x="1837944" y="3044952"/>
                </a:cubicBezTo>
                <a:cubicBezTo>
                  <a:pt x="1850429" y="3053692"/>
                  <a:pt x="1861198" y="3064983"/>
                  <a:pt x="1874520" y="3072384"/>
                </a:cubicBezTo>
                <a:cubicBezTo>
                  <a:pt x="1888868" y="3080355"/>
                  <a:pt x="1905559" y="3083331"/>
                  <a:pt x="1920240" y="3090672"/>
                </a:cubicBezTo>
                <a:cubicBezTo>
                  <a:pt x="1973373" y="3117239"/>
                  <a:pt x="1956591" y="3114906"/>
                  <a:pt x="2002536" y="3145536"/>
                </a:cubicBezTo>
                <a:cubicBezTo>
                  <a:pt x="2017324" y="3155395"/>
                  <a:pt x="2032360" y="3165020"/>
                  <a:pt x="2048256" y="3172968"/>
                </a:cubicBezTo>
                <a:cubicBezTo>
                  <a:pt x="2056877" y="3177279"/>
                  <a:pt x="2066663" y="3178728"/>
                  <a:pt x="2075688" y="3182112"/>
                </a:cubicBezTo>
                <a:cubicBezTo>
                  <a:pt x="2091057" y="3187875"/>
                  <a:pt x="2105982" y="3194791"/>
                  <a:pt x="2121408" y="3200400"/>
                </a:cubicBezTo>
                <a:cubicBezTo>
                  <a:pt x="2139525" y="3206988"/>
                  <a:pt x="2159030" y="3210067"/>
                  <a:pt x="2176272" y="3218688"/>
                </a:cubicBezTo>
                <a:cubicBezTo>
                  <a:pt x="2188464" y="3224784"/>
                  <a:pt x="2200192" y="3231914"/>
                  <a:pt x="2212848" y="3236976"/>
                </a:cubicBezTo>
                <a:cubicBezTo>
                  <a:pt x="2230746" y="3244135"/>
                  <a:pt x="2250470" y="3246643"/>
                  <a:pt x="2267712" y="3255264"/>
                </a:cubicBezTo>
                <a:cubicBezTo>
                  <a:pt x="2279904" y="3261360"/>
                  <a:pt x="2291525" y="3268766"/>
                  <a:pt x="2304288" y="3273552"/>
                </a:cubicBezTo>
                <a:cubicBezTo>
                  <a:pt x="2316055" y="3277965"/>
                  <a:pt x="2328827" y="3279085"/>
                  <a:pt x="2340864" y="3282696"/>
                </a:cubicBezTo>
                <a:cubicBezTo>
                  <a:pt x="2359328" y="3288235"/>
                  <a:pt x="2377440" y="3294888"/>
                  <a:pt x="2395728" y="3300984"/>
                </a:cubicBezTo>
                <a:lnTo>
                  <a:pt x="2450592" y="3319272"/>
                </a:lnTo>
                <a:cubicBezTo>
                  <a:pt x="2468880" y="3325368"/>
                  <a:pt x="2488926" y="3327642"/>
                  <a:pt x="2505456" y="3337560"/>
                </a:cubicBezTo>
                <a:cubicBezTo>
                  <a:pt x="2604814" y="3397175"/>
                  <a:pt x="2509708" y="3344608"/>
                  <a:pt x="2578608" y="3374136"/>
                </a:cubicBezTo>
                <a:cubicBezTo>
                  <a:pt x="2591137" y="3379506"/>
                  <a:pt x="2602421" y="3387638"/>
                  <a:pt x="2615184" y="3392424"/>
                </a:cubicBezTo>
                <a:cubicBezTo>
                  <a:pt x="2626951" y="3396837"/>
                  <a:pt x="2639838" y="3397594"/>
                  <a:pt x="2651760" y="3401568"/>
                </a:cubicBezTo>
                <a:cubicBezTo>
                  <a:pt x="2667332" y="3406759"/>
                  <a:pt x="2681908" y="3414665"/>
                  <a:pt x="2697480" y="3419856"/>
                </a:cubicBezTo>
                <a:cubicBezTo>
                  <a:pt x="2725640" y="3429243"/>
                  <a:pt x="2750787" y="3430897"/>
                  <a:pt x="2779776" y="3438144"/>
                </a:cubicBezTo>
                <a:cubicBezTo>
                  <a:pt x="2789127" y="3440482"/>
                  <a:pt x="2797857" y="3444950"/>
                  <a:pt x="2807208" y="3447288"/>
                </a:cubicBezTo>
                <a:cubicBezTo>
                  <a:pt x="2850957" y="3458225"/>
                  <a:pt x="2843821" y="3456432"/>
                  <a:pt x="2880360" y="3456432"/>
                </a:cubicBezTo>
              </a:path>
            </a:pathLst>
          </a:custGeom>
          <a:ln w="412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304800" y="5209187"/>
            <a:ext cx="1236518" cy="1039213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112"/>
          <p:cNvGrpSpPr/>
          <p:nvPr/>
        </p:nvGrpSpPr>
        <p:grpSpPr>
          <a:xfrm>
            <a:off x="287482" y="5151556"/>
            <a:ext cx="1295400" cy="1221658"/>
            <a:chOff x="457200" y="1524000"/>
            <a:chExt cx="4114800" cy="4407932"/>
          </a:xfrm>
        </p:grpSpPr>
        <p:cxnSp>
          <p:nvCxnSpPr>
            <p:cNvPr id="114" name="Straight Arrow Connector 113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extBox 126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132" name="Right Arrow 131"/>
          <p:cNvSpPr/>
          <p:nvPr/>
        </p:nvSpPr>
        <p:spPr>
          <a:xfrm rot="8061662">
            <a:off x="1447730" y="5036798"/>
            <a:ext cx="543767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 rot="19559352">
            <a:off x="446709" y="4951040"/>
            <a:ext cx="1196238" cy="1302839"/>
          </a:xfrm>
          <a:custGeom>
            <a:avLst/>
            <a:gdLst>
              <a:gd name="connsiteX0" fmla="*/ 0 w 2880360"/>
              <a:gd name="connsiteY0" fmla="*/ 9144 h 3458225"/>
              <a:gd name="connsiteX1" fmla="*/ 27432 w 2880360"/>
              <a:gd name="connsiteY1" fmla="*/ 0 h 3458225"/>
              <a:gd name="connsiteX2" fmla="*/ 210312 w 2880360"/>
              <a:gd name="connsiteY2" fmla="*/ 18288 h 3458225"/>
              <a:gd name="connsiteX3" fmla="*/ 237744 w 2880360"/>
              <a:gd name="connsiteY3" fmla="*/ 36576 h 3458225"/>
              <a:gd name="connsiteX4" fmla="*/ 274320 w 2880360"/>
              <a:gd name="connsiteY4" fmla="*/ 45720 h 3458225"/>
              <a:gd name="connsiteX5" fmla="*/ 338328 w 2880360"/>
              <a:gd name="connsiteY5" fmla="*/ 64008 h 3458225"/>
              <a:gd name="connsiteX6" fmla="*/ 402336 w 2880360"/>
              <a:gd name="connsiteY6" fmla="*/ 100584 h 3458225"/>
              <a:gd name="connsiteX7" fmla="*/ 438912 w 2880360"/>
              <a:gd name="connsiteY7" fmla="*/ 109728 h 3458225"/>
              <a:gd name="connsiteX8" fmla="*/ 530352 w 2880360"/>
              <a:gd name="connsiteY8" fmla="*/ 173736 h 3458225"/>
              <a:gd name="connsiteX9" fmla="*/ 667512 w 2880360"/>
              <a:gd name="connsiteY9" fmla="*/ 256032 h 3458225"/>
              <a:gd name="connsiteX10" fmla="*/ 768096 w 2880360"/>
              <a:gd name="connsiteY10" fmla="*/ 356616 h 3458225"/>
              <a:gd name="connsiteX11" fmla="*/ 777240 w 2880360"/>
              <a:gd name="connsiteY11" fmla="*/ 384048 h 3458225"/>
              <a:gd name="connsiteX12" fmla="*/ 795528 w 2880360"/>
              <a:gd name="connsiteY12" fmla="*/ 411480 h 3458225"/>
              <a:gd name="connsiteX13" fmla="*/ 804672 w 2880360"/>
              <a:gd name="connsiteY13" fmla="*/ 475488 h 3458225"/>
              <a:gd name="connsiteX14" fmla="*/ 822960 w 2880360"/>
              <a:gd name="connsiteY14" fmla="*/ 548640 h 3458225"/>
              <a:gd name="connsiteX15" fmla="*/ 804672 w 2880360"/>
              <a:gd name="connsiteY15" fmla="*/ 1024128 h 3458225"/>
              <a:gd name="connsiteX16" fmla="*/ 795528 w 2880360"/>
              <a:gd name="connsiteY16" fmla="*/ 1069848 h 3458225"/>
              <a:gd name="connsiteX17" fmla="*/ 795528 w 2880360"/>
              <a:gd name="connsiteY17" fmla="*/ 1719072 h 3458225"/>
              <a:gd name="connsiteX18" fmla="*/ 804672 w 2880360"/>
              <a:gd name="connsiteY18" fmla="*/ 1773936 h 3458225"/>
              <a:gd name="connsiteX19" fmla="*/ 832104 w 2880360"/>
              <a:gd name="connsiteY19" fmla="*/ 1847088 h 3458225"/>
              <a:gd name="connsiteX20" fmla="*/ 886968 w 2880360"/>
              <a:gd name="connsiteY20" fmla="*/ 1929384 h 3458225"/>
              <a:gd name="connsiteX21" fmla="*/ 905256 w 2880360"/>
              <a:gd name="connsiteY21" fmla="*/ 1975104 h 3458225"/>
              <a:gd name="connsiteX22" fmla="*/ 923544 w 2880360"/>
              <a:gd name="connsiteY22" fmla="*/ 2002536 h 3458225"/>
              <a:gd name="connsiteX23" fmla="*/ 941832 w 2880360"/>
              <a:gd name="connsiteY23" fmla="*/ 2048256 h 3458225"/>
              <a:gd name="connsiteX24" fmla="*/ 960120 w 2880360"/>
              <a:gd name="connsiteY24" fmla="*/ 2075688 h 3458225"/>
              <a:gd name="connsiteX25" fmla="*/ 1078992 w 2880360"/>
              <a:gd name="connsiteY25" fmla="*/ 2276856 h 3458225"/>
              <a:gd name="connsiteX26" fmla="*/ 1124712 w 2880360"/>
              <a:gd name="connsiteY26" fmla="*/ 2322576 h 3458225"/>
              <a:gd name="connsiteX27" fmla="*/ 1152144 w 2880360"/>
              <a:gd name="connsiteY27" fmla="*/ 2377440 h 3458225"/>
              <a:gd name="connsiteX28" fmla="*/ 1179576 w 2880360"/>
              <a:gd name="connsiteY28" fmla="*/ 2414016 h 3458225"/>
              <a:gd name="connsiteX29" fmla="*/ 1234440 w 2880360"/>
              <a:gd name="connsiteY29" fmla="*/ 2496312 h 3458225"/>
              <a:gd name="connsiteX30" fmla="*/ 1243584 w 2880360"/>
              <a:gd name="connsiteY30" fmla="*/ 2523744 h 3458225"/>
              <a:gd name="connsiteX31" fmla="*/ 1280160 w 2880360"/>
              <a:gd name="connsiteY31" fmla="*/ 2560320 h 3458225"/>
              <a:gd name="connsiteX32" fmla="*/ 1316736 w 2880360"/>
              <a:gd name="connsiteY32" fmla="*/ 2606040 h 3458225"/>
              <a:gd name="connsiteX33" fmla="*/ 1353312 w 2880360"/>
              <a:gd name="connsiteY33" fmla="*/ 2660904 h 3458225"/>
              <a:gd name="connsiteX34" fmla="*/ 1389888 w 2880360"/>
              <a:gd name="connsiteY34" fmla="*/ 2688336 h 3458225"/>
              <a:gd name="connsiteX35" fmla="*/ 1463040 w 2880360"/>
              <a:gd name="connsiteY35" fmla="*/ 2761488 h 3458225"/>
              <a:gd name="connsiteX36" fmla="*/ 1499616 w 2880360"/>
              <a:gd name="connsiteY36" fmla="*/ 2798064 h 3458225"/>
              <a:gd name="connsiteX37" fmla="*/ 1527048 w 2880360"/>
              <a:gd name="connsiteY37" fmla="*/ 2816352 h 3458225"/>
              <a:gd name="connsiteX38" fmla="*/ 1554480 w 2880360"/>
              <a:gd name="connsiteY38" fmla="*/ 2852928 h 3458225"/>
              <a:gd name="connsiteX39" fmla="*/ 1591056 w 2880360"/>
              <a:gd name="connsiteY39" fmla="*/ 2880360 h 3458225"/>
              <a:gd name="connsiteX40" fmla="*/ 1645920 w 2880360"/>
              <a:gd name="connsiteY40" fmla="*/ 2916936 h 3458225"/>
              <a:gd name="connsiteX41" fmla="*/ 1783080 w 2880360"/>
              <a:gd name="connsiteY41" fmla="*/ 3008376 h 3458225"/>
              <a:gd name="connsiteX42" fmla="*/ 1837944 w 2880360"/>
              <a:gd name="connsiteY42" fmla="*/ 3044952 h 3458225"/>
              <a:gd name="connsiteX43" fmla="*/ 1874520 w 2880360"/>
              <a:gd name="connsiteY43" fmla="*/ 3072384 h 3458225"/>
              <a:gd name="connsiteX44" fmla="*/ 1920240 w 2880360"/>
              <a:gd name="connsiteY44" fmla="*/ 3090672 h 3458225"/>
              <a:gd name="connsiteX45" fmla="*/ 2002536 w 2880360"/>
              <a:gd name="connsiteY45" fmla="*/ 3145536 h 3458225"/>
              <a:gd name="connsiteX46" fmla="*/ 2048256 w 2880360"/>
              <a:gd name="connsiteY46" fmla="*/ 3172968 h 3458225"/>
              <a:gd name="connsiteX47" fmla="*/ 2075688 w 2880360"/>
              <a:gd name="connsiteY47" fmla="*/ 3182112 h 3458225"/>
              <a:gd name="connsiteX48" fmla="*/ 2121408 w 2880360"/>
              <a:gd name="connsiteY48" fmla="*/ 3200400 h 3458225"/>
              <a:gd name="connsiteX49" fmla="*/ 2176272 w 2880360"/>
              <a:gd name="connsiteY49" fmla="*/ 3218688 h 3458225"/>
              <a:gd name="connsiteX50" fmla="*/ 2212848 w 2880360"/>
              <a:gd name="connsiteY50" fmla="*/ 3236976 h 3458225"/>
              <a:gd name="connsiteX51" fmla="*/ 2267712 w 2880360"/>
              <a:gd name="connsiteY51" fmla="*/ 3255264 h 3458225"/>
              <a:gd name="connsiteX52" fmla="*/ 2304288 w 2880360"/>
              <a:gd name="connsiteY52" fmla="*/ 3273552 h 3458225"/>
              <a:gd name="connsiteX53" fmla="*/ 2340864 w 2880360"/>
              <a:gd name="connsiteY53" fmla="*/ 3282696 h 3458225"/>
              <a:gd name="connsiteX54" fmla="*/ 2395728 w 2880360"/>
              <a:gd name="connsiteY54" fmla="*/ 3300984 h 3458225"/>
              <a:gd name="connsiteX55" fmla="*/ 2450592 w 2880360"/>
              <a:gd name="connsiteY55" fmla="*/ 3319272 h 3458225"/>
              <a:gd name="connsiteX56" fmla="*/ 2505456 w 2880360"/>
              <a:gd name="connsiteY56" fmla="*/ 3337560 h 3458225"/>
              <a:gd name="connsiteX57" fmla="*/ 2578608 w 2880360"/>
              <a:gd name="connsiteY57" fmla="*/ 3374136 h 3458225"/>
              <a:gd name="connsiteX58" fmla="*/ 2615184 w 2880360"/>
              <a:gd name="connsiteY58" fmla="*/ 3392424 h 3458225"/>
              <a:gd name="connsiteX59" fmla="*/ 2651760 w 2880360"/>
              <a:gd name="connsiteY59" fmla="*/ 3401568 h 3458225"/>
              <a:gd name="connsiteX60" fmla="*/ 2697480 w 2880360"/>
              <a:gd name="connsiteY60" fmla="*/ 3419856 h 3458225"/>
              <a:gd name="connsiteX61" fmla="*/ 2779776 w 2880360"/>
              <a:gd name="connsiteY61" fmla="*/ 3438144 h 3458225"/>
              <a:gd name="connsiteX62" fmla="*/ 2807208 w 2880360"/>
              <a:gd name="connsiteY62" fmla="*/ 3447288 h 3458225"/>
              <a:gd name="connsiteX63" fmla="*/ 2880360 w 2880360"/>
              <a:gd name="connsiteY63" fmla="*/ 3456432 h 3458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2880360" h="3458225">
                <a:moveTo>
                  <a:pt x="0" y="9144"/>
                </a:moveTo>
                <a:cubicBezTo>
                  <a:pt x="9144" y="6096"/>
                  <a:pt x="17793" y="0"/>
                  <a:pt x="27432" y="0"/>
                </a:cubicBezTo>
                <a:cubicBezTo>
                  <a:pt x="111152" y="0"/>
                  <a:pt x="140461" y="6646"/>
                  <a:pt x="210312" y="18288"/>
                </a:cubicBezTo>
                <a:cubicBezTo>
                  <a:pt x="219456" y="24384"/>
                  <a:pt x="227643" y="32247"/>
                  <a:pt x="237744" y="36576"/>
                </a:cubicBezTo>
                <a:cubicBezTo>
                  <a:pt x="249295" y="41526"/>
                  <a:pt x="262196" y="42413"/>
                  <a:pt x="274320" y="45720"/>
                </a:cubicBezTo>
                <a:cubicBezTo>
                  <a:pt x="295728" y="51559"/>
                  <a:pt x="317474" y="56425"/>
                  <a:pt x="338328" y="64008"/>
                </a:cubicBezTo>
                <a:cubicBezTo>
                  <a:pt x="463623" y="109570"/>
                  <a:pt x="299960" y="56709"/>
                  <a:pt x="402336" y="100584"/>
                </a:cubicBezTo>
                <a:cubicBezTo>
                  <a:pt x="413887" y="105534"/>
                  <a:pt x="426720" y="106680"/>
                  <a:pt x="438912" y="109728"/>
                </a:cubicBezTo>
                <a:cubicBezTo>
                  <a:pt x="464688" y="129060"/>
                  <a:pt x="503744" y="159408"/>
                  <a:pt x="530352" y="173736"/>
                </a:cubicBezTo>
                <a:cubicBezTo>
                  <a:pt x="606449" y="214711"/>
                  <a:pt x="596703" y="185223"/>
                  <a:pt x="667512" y="256032"/>
                </a:cubicBezTo>
                <a:lnTo>
                  <a:pt x="768096" y="356616"/>
                </a:lnTo>
                <a:cubicBezTo>
                  <a:pt x="771144" y="365760"/>
                  <a:pt x="772929" y="375427"/>
                  <a:pt x="777240" y="384048"/>
                </a:cubicBezTo>
                <a:cubicBezTo>
                  <a:pt x="782155" y="393878"/>
                  <a:pt x="792370" y="400954"/>
                  <a:pt x="795528" y="411480"/>
                </a:cubicBezTo>
                <a:cubicBezTo>
                  <a:pt x="801721" y="432124"/>
                  <a:pt x="800445" y="454354"/>
                  <a:pt x="804672" y="475488"/>
                </a:cubicBezTo>
                <a:cubicBezTo>
                  <a:pt x="809601" y="500134"/>
                  <a:pt x="822960" y="548640"/>
                  <a:pt x="822960" y="548640"/>
                </a:cubicBezTo>
                <a:cubicBezTo>
                  <a:pt x="818888" y="727829"/>
                  <a:pt x="829424" y="863243"/>
                  <a:pt x="804672" y="1024128"/>
                </a:cubicBezTo>
                <a:cubicBezTo>
                  <a:pt x="802309" y="1039489"/>
                  <a:pt x="798576" y="1054608"/>
                  <a:pt x="795528" y="1069848"/>
                </a:cubicBezTo>
                <a:cubicBezTo>
                  <a:pt x="776481" y="1355547"/>
                  <a:pt x="780152" y="1242407"/>
                  <a:pt x="795528" y="1719072"/>
                </a:cubicBezTo>
                <a:cubicBezTo>
                  <a:pt x="796126" y="1737603"/>
                  <a:pt x="800650" y="1755837"/>
                  <a:pt x="804672" y="1773936"/>
                </a:cubicBezTo>
                <a:cubicBezTo>
                  <a:pt x="807607" y="1787143"/>
                  <a:pt x="829649" y="1843160"/>
                  <a:pt x="832104" y="1847088"/>
                </a:cubicBezTo>
                <a:cubicBezTo>
                  <a:pt x="908881" y="1969932"/>
                  <a:pt x="798591" y="1734954"/>
                  <a:pt x="886968" y="1929384"/>
                </a:cubicBezTo>
                <a:cubicBezTo>
                  <a:pt x="893760" y="1944327"/>
                  <a:pt x="897915" y="1960423"/>
                  <a:pt x="905256" y="1975104"/>
                </a:cubicBezTo>
                <a:cubicBezTo>
                  <a:pt x="910171" y="1984934"/>
                  <a:pt x="918629" y="1992706"/>
                  <a:pt x="923544" y="2002536"/>
                </a:cubicBezTo>
                <a:cubicBezTo>
                  <a:pt x="930885" y="2017217"/>
                  <a:pt x="934491" y="2033575"/>
                  <a:pt x="941832" y="2048256"/>
                </a:cubicBezTo>
                <a:cubicBezTo>
                  <a:pt x="946747" y="2058086"/>
                  <a:pt x="954910" y="2066012"/>
                  <a:pt x="960120" y="2075688"/>
                </a:cubicBezTo>
                <a:cubicBezTo>
                  <a:pt x="994767" y="2140033"/>
                  <a:pt x="1026580" y="2224444"/>
                  <a:pt x="1078992" y="2276856"/>
                </a:cubicBezTo>
                <a:cubicBezTo>
                  <a:pt x="1094232" y="2292096"/>
                  <a:pt x="1112035" y="2305146"/>
                  <a:pt x="1124712" y="2322576"/>
                </a:cubicBezTo>
                <a:cubicBezTo>
                  <a:pt x="1136738" y="2339112"/>
                  <a:pt x="1141624" y="2359907"/>
                  <a:pt x="1152144" y="2377440"/>
                </a:cubicBezTo>
                <a:cubicBezTo>
                  <a:pt x="1159985" y="2390508"/>
                  <a:pt x="1171122" y="2401336"/>
                  <a:pt x="1179576" y="2414016"/>
                </a:cubicBezTo>
                <a:cubicBezTo>
                  <a:pt x="1250122" y="2519835"/>
                  <a:pt x="1166098" y="2405189"/>
                  <a:pt x="1234440" y="2496312"/>
                </a:cubicBezTo>
                <a:cubicBezTo>
                  <a:pt x="1237488" y="2505456"/>
                  <a:pt x="1237982" y="2515901"/>
                  <a:pt x="1243584" y="2523744"/>
                </a:cubicBezTo>
                <a:cubicBezTo>
                  <a:pt x="1253606" y="2537774"/>
                  <a:pt x="1268705" y="2547433"/>
                  <a:pt x="1280160" y="2560320"/>
                </a:cubicBezTo>
                <a:cubicBezTo>
                  <a:pt x="1293126" y="2574907"/>
                  <a:pt x="1305257" y="2590256"/>
                  <a:pt x="1316736" y="2606040"/>
                </a:cubicBezTo>
                <a:cubicBezTo>
                  <a:pt x="1329664" y="2623816"/>
                  <a:pt x="1338710" y="2644476"/>
                  <a:pt x="1353312" y="2660904"/>
                </a:cubicBezTo>
                <a:cubicBezTo>
                  <a:pt x="1363437" y="2672295"/>
                  <a:pt x="1378654" y="2678038"/>
                  <a:pt x="1389888" y="2688336"/>
                </a:cubicBezTo>
                <a:cubicBezTo>
                  <a:pt x="1415308" y="2711638"/>
                  <a:pt x="1438656" y="2737104"/>
                  <a:pt x="1463040" y="2761488"/>
                </a:cubicBezTo>
                <a:cubicBezTo>
                  <a:pt x="1475232" y="2773680"/>
                  <a:pt x="1485270" y="2788500"/>
                  <a:pt x="1499616" y="2798064"/>
                </a:cubicBezTo>
                <a:cubicBezTo>
                  <a:pt x="1508760" y="2804160"/>
                  <a:pt x="1519277" y="2808581"/>
                  <a:pt x="1527048" y="2816352"/>
                </a:cubicBezTo>
                <a:cubicBezTo>
                  <a:pt x="1537824" y="2827128"/>
                  <a:pt x="1543704" y="2842152"/>
                  <a:pt x="1554480" y="2852928"/>
                </a:cubicBezTo>
                <a:cubicBezTo>
                  <a:pt x="1565256" y="2863704"/>
                  <a:pt x="1579485" y="2870442"/>
                  <a:pt x="1591056" y="2880360"/>
                </a:cubicBezTo>
                <a:cubicBezTo>
                  <a:pt x="1634644" y="2917721"/>
                  <a:pt x="1599258" y="2901382"/>
                  <a:pt x="1645920" y="2916936"/>
                </a:cubicBezTo>
                <a:cubicBezTo>
                  <a:pt x="1730108" y="2980077"/>
                  <a:pt x="1628387" y="2905247"/>
                  <a:pt x="1783080" y="3008376"/>
                </a:cubicBezTo>
                <a:cubicBezTo>
                  <a:pt x="1801368" y="3020568"/>
                  <a:pt x="1819938" y="3032348"/>
                  <a:pt x="1837944" y="3044952"/>
                </a:cubicBezTo>
                <a:cubicBezTo>
                  <a:pt x="1850429" y="3053692"/>
                  <a:pt x="1861198" y="3064983"/>
                  <a:pt x="1874520" y="3072384"/>
                </a:cubicBezTo>
                <a:cubicBezTo>
                  <a:pt x="1888868" y="3080355"/>
                  <a:pt x="1905559" y="3083331"/>
                  <a:pt x="1920240" y="3090672"/>
                </a:cubicBezTo>
                <a:cubicBezTo>
                  <a:pt x="1973373" y="3117239"/>
                  <a:pt x="1956591" y="3114906"/>
                  <a:pt x="2002536" y="3145536"/>
                </a:cubicBezTo>
                <a:cubicBezTo>
                  <a:pt x="2017324" y="3155395"/>
                  <a:pt x="2032360" y="3165020"/>
                  <a:pt x="2048256" y="3172968"/>
                </a:cubicBezTo>
                <a:cubicBezTo>
                  <a:pt x="2056877" y="3177279"/>
                  <a:pt x="2066663" y="3178728"/>
                  <a:pt x="2075688" y="3182112"/>
                </a:cubicBezTo>
                <a:cubicBezTo>
                  <a:pt x="2091057" y="3187875"/>
                  <a:pt x="2105982" y="3194791"/>
                  <a:pt x="2121408" y="3200400"/>
                </a:cubicBezTo>
                <a:cubicBezTo>
                  <a:pt x="2139525" y="3206988"/>
                  <a:pt x="2159030" y="3210067"/>
                  <a:pt x="2176272" y="3218688"/>
                </a:cubicBezTo>
                <a:cubicBezTo>
                  <a:pt x="2188464" y="3224784"/>
                  <a:pt x="2200192" y="3231914"/>
                  <a:pt x="2212848" y="3236976"/>
                </a:cubicBezTo>
                <a:cubicBezTo>
                  <a:pt x="2230746" y="3244135"/>
                  <a:pt x="2250470" y="3246643"/>
                  <a:pt x="2267712" y="3255264"/>
                </a:cubicBezTo>
                <a:cubicBezTo>
                  <a:pt x="2279904" y="3261360"/>
                  <a:pt x="2291525" y="3268766"/>
                  <a:pt x="2304288" y="3273552"/>
                </a:cubicBezTo>
                <a:cubicBezTo>
                  <a:pt x="2316055" y="3277965"/>
                  <a:pt x="2328827" y="3279085"/>
                  <a:pt x="2340864" y="3282696"/>
                </a:cubicBezTo>
                <a:cubicBezTo>
                  <a:pt x="2359328" y="3288235"/>
                  <a:pt x="2377440" y="3294888"/>
                  <a:pt x="2395728" y="3300984"/>
                </a:cubicBezTo>
                <a:lnTo>
                  <a:pt x="2450592" y="3319272"/>
                </a:lnTo>
                <a:cubicBezTo>
                  <a:pt x="2468880" y="3325368"/>
                  <a:pt x="2488926" y="3327642"/>
                  <a:pt x="2505456" y="3337560"/>
                </a:cubicBezTo>
                <a:cubicBezTo>
                  <a:pt x="2604814" y="3397175"/>
                  <a:pt x="2509708" y="3344608"/>
                  <a:pt x="2578608" y="3374136"/>
                </a:cubicBezTo>
                <a:cubicBezTo>
                  <a:pt x="2591137" y="3379506"/>
                  <a:pt x="2602421" y="3387638"/>
                  <a:pt x="2615184" y="3392424"/>
                </a:cubicBezTo>
                <a:cubicBezTo>
                  <a:pt x="2626951" y="3396837"/>
                  <a:pt x="2639838" y="3397594"/>
                  <a:pt x="2651760" y="3401568"/>
                </a:cubicBezTo>
                <a:cubicBezTo>
                  <a:pt x="2667332" y="3406759"/>
                  <a:pt x="2681908" y="3414665"/>
                  <a:pt x="2697480" y="3419856"/>
                </a:cubicBezTo>
                <a:cubicBezTo>
                  <a:pt x="2725640" y="3429243"/>
                  <a:pt x="2750787" y="3430897"/>
                  <a:pt x="2779776" y="3438144"/>
                </a:cubicBezTo>
                <a:cubicBezTo>
                  <a:pt x="2789127" y="3440482"/>
                  <a:pt x="2797857" y="3444950"/>
                  <a:pt x="2807208" y="3447288"/>
                </a:cubicBezTo>
                <a:cubicBezTo>
                  <a:pt x="2850957" y="3458225"/>
                  <a:pt x="2843821" y="3456432"/>
                  <a:pt x="2880360" y="3456432"/>
                </a:cubicBezTo>
              </a:path>
            </a:pathLst>
          </a:custGeom>
          <a:ln w="41275">
            <a:solidFill>
              <a:srgbClr val="00206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TextBox 134"/>
          <p:cNvSpPr txBox="1"/>
          <p:nvPr/>
        </p:nvSpPr>
        <p:spPr>
          <a:xfrm>
            <a:off x="3352800" y="5358825"/>
            <a:ext cx="5334000" cy="5847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MaxCut</a:t>
            </a:r>
            <a:r>
              <a:rPr lang="en-US" sz="3200" dirty="0" smtClean="0"/>
              <a:t> (</a:t>
            </a:r>
            <a:r>
              <a:rPr lang="en-US" sz="3200" b="1" dirty="0" smtClean="0"/>
              <a:t>H</a:t>
            </a:r>
            <a:r>
              <a:rPr lang="en-US" sz="3200" dirty="0" smtClean="0"/>
              <a:t>)   ≤  </a:t>
            </a:r>
            <a:r>
              <a:rPr lang="en-US" sz="3200" dirty="0" err="1" smtClean="0"/>
              <a:t>MaxCut</a:t>
            </a:r>
            <a:r>
              <a:rPr lang="en-US" sz="3200" dirty="0" smtClean="0"/>
              <a:t>(</a:t>
            </a:r>
            <a:r>
              <a:rPr lang="en-US" sz="3200" b="1" dirty="0" smtClean="0"/>
              <a:t>G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 animBg="1"/>
      <p:bldP spid="49" grpId="0"/>
      <p:bldP spid="52" grpId="0"/>
      <p:bldP spid="111" grpId="0" animBg="1"/>
      <p:bldP spid="112" grpId="0" animBg="1"/>
      <p:bldP spid="132" grpId="0" animBg="1"/>
      <p:bldP spid="133" grpId="0" animBg="1"/>
      <p:bldP spid="13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0"/>
            <a:ext cx="4495800" cy="1143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Cuts far from Dictators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152400" y="228600"/>
            <a:ext cx="1371600" cy="1506509"/>
            <a:chOff x="228600" y="2373868"/>
            <a:chExt cx="4114800" cy="4287494"/>
          </a:xfrm>
        </p:grpSpPr>
        <p:sp>
          <p:nvSpPr>
            <p:cNvPr id="5" name="Oval 4"/>
            <p:cNvSpPr/>
            <p:nvPr/>
          </p:nvSpPr>
          <p:spPr>
            <a:xfrm>
              <a:off x="228600" y="2678668"/>
              <a:ext cx="3962400" cy="3733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1866900" y="3250168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2133600" y="3440668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143000" y="5421868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533400" y="3593068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133600" y="4659868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V="1">
              <a:off x="914400" y="3440668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524002" y="2831068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371601" y="3974069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 flipV="1">
              <a:off x="609602" y="3440668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1371600" y="3059668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-76200" y="4431268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3276601" y="2983468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-190499" y="4316969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28600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32792" y="23738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23592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766192" y="629203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75992" y="5433536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" name="Group 64"/>
          <p:cNvGrpSpPr/>
          <p:nvPr/>
        </p:nvGrpSpPr>
        <p:grpSpPr>
          <a:xfrm>
            <a:off x="2840182" y="394960"/>
            <a:ext cx="1558636" cy="1538030"/>
            <a:chOff x="2743200" y="3440669"/>
            <a:chExt cx="2971800" cy="2819400"/>
          </a:xfrm>
        </p:grpSpPr>
        <p:sp>
          <p:nvSpPr>
            <p:cNvPr id="52" name="Cube 51"/>
            <p:cNvSpPr/>
            <p:nvPr/>
          </p:nvSpPr>
          <p:spPr>
            <a:xfrm>
              <a:off x="2743200" y="3440669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2743200" y="4126469"/>
              <a:ext cx="2971800" cy="1447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3505200" y="3440669"/>
              <a:ext cx="1447800" cy="685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2819400" y="4050269"/>
              <a:ext cx="2819400" cy="16002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0800000" flipV="1">
              <a:off x="2743200" y="3440669"/>
              <a:ext cx="2971800" cy="28194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3962400" y="4583669"/>
              <a:ext cx="2743200" cy="6096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Box 40"/>
          <p:cNvSpPr txBox="1"/>
          <p:nvPr/>
        </p:nvSpPr>
        <p:spPr>
          <a:xfrm>
            <a:off x="1905000" y="2286000"/>
            <a:ext cx="2571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R-</a:t>
            </a:r>
            <a:r>
              <a:rPr lang="en-US" dirty="0" smtClean="0"/>
              <a:t>dimensional </a:t>
            </a:r>
            <a:r>
              <a:rPr lang="en-US" dirty="0" smtClean="0"/>
              <a:t>hypercube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667000" y="641810"/>
            <a:ext cx="211488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3018353" y="205040"/>
            <a:ext cx="211488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927558" y="543070"/>
            <a:ext cx="211488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014149" y="1883619"/>
            <a:ext cx="171413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355523" y="1488659"/>
            <a:ext cx="171413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2710295" y="1876060"/>
            <a:ext cx="171413" cy="239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58" name="Down Arrow 57"/>
          <p:cNvSpPr/>
          <p:nvPr/>
        </p:nvSpPr>
        <p:spPr>
          <a:xfrm rot="16200000">
            <a:off x="1905000" y="7620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9" name="Straight Connector 58"/>
          <p:cNvCxnSpPr>
            <a:endCxn id="21" idx="1"/>
          </p:cNvCxnSpPr>
          <p:nvPr/>
        </p:nvCxnSpPr>
        <p:spPr>
          <a:xfrm rot="5400000" flipH="1" flipV="1">
            <a:off x="474068" y="799740"/>
            <a:ext cx="1088394" cy="66493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>
            <a:endCxn id="48" idx="2"/>
          </p:cNvCxnSpPr>
          <p:nvPr/>
        </p:nvCxnSpPr>
        <p:spPr>
          <a:xfrm flipV="1">
            <a:off x="2840268" y="782360"/>
            <a:ext cx="1193034" cy="11226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6" idx="3"/>
          </p:cNvCxnSpPr>
          <p:nvPr/>
        </p:nvCxnSpPr>
        <p:spPr>
          <a:xfrm>
            <a:off x="2878488" y="761455"/>
            <a:ext cx="1083912" cy="114354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50" idx="1"/>
          </p:cNvCxnSpPr>
          <p:nvPr/>
        </p:nvCxnSpPr>
        <p:spPr>
          <a:xfrm rot="16200000" flipH="1">
            <a:off x="3735809" y="988590"/>
            <a:ext cx="846305" cy="39312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>
            <a:off x="3429000" y="914400"/>
            <a:ext cx="1524000" cy="457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69"/>
          <p:cNvGrpSpPr/>
          <p:nvPr/>
        </p:nvGrpSpPr>
        <p:grpSpPr>
          <a:xfrm>
            <a:off x="2286000" y="152400"/>
            <a:ext cx="2438400" cy="1904999"/>
            <a:chOff x="457200" y="914401"/>
            <a:chExt cx="3352800" cy="3429000"/>
          </a:xfrm>
        </p:grpSpPr>
        <p:cxnSp>
          <p:nvCxnSpPr>
            <p:cNvPr id="63" name="Curved Connector 62"/>
            <p:cNvCxnSpPr/>
            <p:nvPr/>
          </p:nvCxnSpPr>
          <p:spPr>
            <a:xfrm rot="5400000" flipH="1" flipV="1">
              <a:off x="-114300" y="14859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urved Connector 63"/>
            <p:cNvCxnSpPr/>
            <p:nvPr/>
          </p:nvCxnSpPr>
          <p:spPr>
            <a:xfrm rot="5400000" flipH="1" flipV="1">
              <a:off x="1104900" y="16383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2590800" y="9144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457200" y="41910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Up-Down Arrow 59"/>
          <p:cNvSpPr/>
          <p:nvPr/>
        </p:nvSpPr>
        <p:spPr>
          <a:xfrm rot="2332929">
            <a:off x="2430671" y="2541325"/>
            <a:ext cx="381000" cy="8382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2819400" y="2895600"/>
            <a:ext cx="6324600" cy="341632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Intuition:</a:t>
            </a:r>
            <a:r>
              <a:rPr lang="en-US" sz="2400" dirty="0" smtClean="0"/>
              <a:t>  </a:t>
            </a:r>
          </a:p>
          <a:p>
            <a:endParaRPr lang="en-US" sz="2400" dirty="0" smtClean="0"/>
          </a:p>
          <a:p>
            <a:r>
              <a:rPr lang="en-US" sz="2400" dirty="0" smtClean="0"/>
              <a:t>Sphere  graph       :  Uniform on all directions</a:t>
            </a:r>
          </a:p>
          <a:p>
            <a:endParaRPr lang="en-US" sz="2400" dirty="0" smtClean="0"/>
          </a:p>
          <a:p>
            <a:r>
              <a:rPr lang="en-US" sz="2400" dirty="0" smtClean="0"/>
              <a:t>Hypercube graph :  Axis are special  directions</a:t>
            </a:r>
          </a:p>
          <a:p>
            <a:endParaRPr lang="en-US" sz="2400" dirty="0" smtClean="0"/>
          </a:p>
          <a:p>
            <a:r>
              <a:rPr lang="en-US" sz="2400" dirty="0" smtClean="0"/>
              <a:t>If a cut does not respect the axis, then it should not distinguish between Sphere and Hypercube graphs (formalized by invariance principle)</a:t>
            </a:r>
          </a:p>
        </p:txBody>
      </p:sp>
      <p:grpSp>
        <p:nvGrpSpPr>
          <p:cNvPr id="25" name="Group 187"/>
          <p:cNvGrpSpPr/>
          <p:nvPr/>
        </p:nvGrpSpPr>
        <p:grpSpPr>
          <a:xfrm>
            <a:off x="457200" y="3200400"/>
            <a:ext cx="2057406" cy="2137789"/>
            <a:chOff x="457199" y="3281559"/>
            <a:chExt cx="2057406" cy="2137789"/>
          </a:xfrm>
        </p:grpSpPr>
        <p:sp>
          <p:nvSpPr>
            <p:cNvPr id="127" name="Oval 126"/>
            <p:cNvSpPr/>
            <p:nvPr/>
          </p:nvSpPr>
          <p:spPr>
            <a:xfrm>
              <a:off x="513174" y="3437251"/>
              <a:ext cx="1884770" cy="1804137"/>
            </a:xfrm>
            <a:prstGeom prst="ellipse">
              <a:avLst/>
            </a:prstGeom>
            <a:gradFill flip="none" rotWithShape="1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6" name="Group 23"/>
            <p:cNvGrpSpPr/>
            <p:nvPr/>
          </p:nvGrpSpPr>
          <p:grpSpPr>
            <a:xfrm>
              <a:off x="468299" y="3298472"/>
              <a:ext cx="1974523" cy="2120876"/>
              <a:chOff x="457200" y="1524000"/>
              <a:chExt cx="4114800" cy="4407932"/>
            </a:xfrm>
          </p:grpSpPr>
          <p:cxnSp>
            <p:nvCxnSpPr>
              <p:cNvPr id="168" name="Straight Arrow Connector 167"/>
              <p:cNvCxnSpPr/>
              <p:nvPr/>
            </p:nvCxnSpPr>
            <p:spPr>
              <a:xfrm rot="5400000" flipH="1" flipV="1">
                <a:off x="2095500" y="2400300"/>
                <a:ext cx="1676400" cy="11430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Arrow Connector 168"/>
              <p:cNvCxnSpPr/>
              <p:nvPr/>
            </p:nvCxnSpPr>
            <p:spPr>
              <a:xfrm flipV="1">
                <a:off x="2362200" y="2590800"/>
                <a:ext cx="1676400" cy="12192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Arrow Connector 169"/>
              <p:cNvCxnSpPr/>
              <p:nvPr/>
            </p:nvCxnSpPr>
            <p:spPr>
              <a:xfrm rot="5400000">
                <a:off x="1371600" y="4572000"/>
                <a:ext cx="1752600" cy="2286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Arrow Connector 170"/>
              <p:cNvCxnSpPr/>
              <p:nvPr/>
            </p:nvCxnSpPr>
            <p:spPr>
              <a:xfrm rot="10800000">
                <a:off x="762000" y="2743200"/>
                <a:ext cx="1600200" cy="10668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Arrow Connector 171"/>
              <p:cNvCxnSpPr/>
              <p:nvPr/>
            </p:nvCxnSpPr>
            <p:spPr>
              <a:xfrm>
                <a:off x="2362200" y="3810000"/>
                <a:ext cx="1752600" cy="9144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Arrow Connector 172"/>
              <p:cNvCxnSpPr/>
              <p:nvPr/>
            </p:nvCxnSpPr>
            <p:spPr>
              <a:xfrm rot="16200000" flipV="1">
                <a:off x="1143000" y="2590800"/>
                <a:ext cx="1828800" cy="609600"/>
              </a:xfrm>
              <a:prstGeom prst="straightConnector1">
                <a:avLst/>
              </a:prstGeom>
              <a:ln w="12700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 rot="10800000">
                <a:off x="1752602" y="1981200"/>
                <a:ext cx="2285998" cy="6096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 rot="5400000">
                <a:off x="1600201" y="3124201"/>
                <a:ext cx="2971801" cy="190500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 rot="10800000" flipV="1">
                <a:off x="838202" y="2590800"/>
                <a:ext cx="3200398" cy="1524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 rot="16200000" flipH="1">
                <a:off x="1600200" y="2209800"/>
                <a:ext cx="2667000" cy="2362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 rot="16200000" flipV="1">
                <a:off x="152400" y="3581400"/>
                <a:ext cx="3581400" cy="3810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 rot="10800000">
                <a:off x="3505201" y="2133600"/>
                <a:ext cx="533401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 rot="16200000" flipV="1">
                <a:off x="38101" y="3467101"/>
                <a:ext cx="2743200" cy="1295398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1" name="TextBox 180"/>
              <p:cNvSpPr txBox="1"/>
              <p:nvPr/>
            </p:nvSpPr>
            <p:spPr>
              <a:xfrm>
                <a:off x="457200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  <p:sp>
            <p:nvSpPr>
              <p:cNvPr id="182" name="TextBox 181"/>
              <p:cNvSpPr txBox="1"/>
              <p:nvPr/>
            </p:nvSpPr>
            <p:spPr>
              <a:xfrm>
                <a:off x="1461392" y="15240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sp>
            <p:nvSpPr>
              <p:cNvPr id="183" name="TextBox 182"/>
              <p:cNvSpPr txBox="1"/>
              <p:nvPr/>
            </p:nvSpPr>
            <p:spPr>
              <a:xfrm>
                <a:off x="4052192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3</a:t>
                </a:r>
                <a:endParaRPr lang="en-US" dirty="0"/>
              </a:p>
            </p:txBody>
          </p:sp>
          <p:sp>
            <p:nvSpPr>
              <p:cNvPr id="184" name="TextBox 183"/>
              <p:cNvSpPr txBox="1"/>
              <p:nvPr/>
            </p:nvSpPr>
            <p:spPr>
              <a:xfrm>
                <a:off x="1994792" y="55626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4</a:t>
                </a:r>
                <a:endParaRPr lang="en-US" dirty="0"/>
              </a:p>
            </p:txBody>
          </p:sp>
          <p:sp>
            <p:nvSpPr>
              <p:cNvPr id="185" name="TextBox 184"/>
              <p:cNvSpPr txBox="1"/>
              <p:nvPr/>
            </p:nvSpPr>
            <p:spPr>
              <a:xfrm>
                <a:off x="4204592" y="4583668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5</a:t>
                </a:r>
                <a:endParaRPr lang="en-US" dirty="0"/>
              </a:p>
            </p:txBody>
          </p:sp>
        </p:grpSp>
        <p:grpSp>
          <p:nvGrpSpPr>
            <p:cNvPr id="27" name="Group 52"/>
            <p:cNvGrpSpPr/>
            <p:nvPr/>
          </p:nvGrpSpPr>
          <p:grpSpPr>
            <a:xfrm rot="16988258">
              <a:off x="468184" y="3270577"/>
              <a:ext cx="2035439" cy="2057403"/>
              <a:chOff x="457200" y="1524000"/>
              <a:chExt cx="4114800" cy="4407932"/>
            </a:xfrm>
          </p:grpSpPr>
          <p:cxnSp>
            <p:nvCxnSpPr>
              <p:cNvPr id="150" name="Straight Arrow Connector 149"/>
              <p:cNvCxnSpPr/>
              <p:nvPr/>
            </p:nvCxnSpPr>
            <p:spPr>
              <a:xfrm rot="5400000" flipH="1" flipV="1">
                <a:off x="2095500" y="2400300"/>
                <a:ext cx="1676400" cy="11430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Arrow Connector 150"/>
              <p:cNvCxnSpPr/>
              <p:nvPr/>
            </p:nvCxnSpPr>
            <p:spPr>
              <a:xfrm flipV="1">
                <a:off x="2362200" y="2590800"/>
                <a:ext cx="1676400" cy="12192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Arrow Connector 151"/>
              <p:cNvCxnSpPr/>
              <p:nvPr/>
            </p:nvCxnSpPr>
            <p:spPr>
              <a:xfrm rot="5400000">
                <a:off x="1371600" y="4572000"/>
                <a:ext cx="1752600" cy="2286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3" name="Straight Arrow Connector 152"/>
              <p:cNvCxnSpPr/>
              <p:nvPr/>
            </p:nvCxnSpPr>
            <p:spPr>
              <a:xfrm rot="10800000">
                <a:off x="762000" y="2743200"/>
                <a:ext cx="1600200" cy="10668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/>
              <p:cNvCxnSpPr/>
              <p:nvPr/>
            </p:nvCxnSpPr>
            <p:spPr>
              <a:xfrm>
                <a:off x="2362200" y="3810000"/>
                <a:ext cx="1752600" cy="9144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Arrow Connector 154"/>
              <p:cNvCxnSpPr/>
              <p:nvPr/>
            </p:nvCxnSpPr>
            <p:spPr>
              <a:xfrm rot="16200000" flipV="1">
                <a:off x="1143000" y="2590800"/>
                <a:ext cx="1828800" cy="609600"/>
              </a:xfrm>
              <a:prstGeom prst="straightConnector1">
                <a:avLst/>
              </a:prstGeom>
              <a:ln w="12700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/>
              <p:nvPr/>
            </p:nvCxnSpPr>
            <p:spPr>
              <a:xfrm rot="10800000">
                <a:off x="1752602" y="1981200"/>
                <a:ext cx="2285998" cy="6096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/>
              <p:nvPr/>
            </p:nvCxnSpPr>
            <p:spPr>
              <a:xfrm rot="5400000">
                <a:off x="1600201" y="3124201"/>
                <a:ext cx="2971801" cy="190500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Straight Connector 157"/>
              <p:cNvCxnSpPr/>
              <p:nvPr/>
            </p:nvCxnSpPr>
            <p:spPr>
              <a:xfrm rot="10800000" flipV="1">
                <a:off x="838202" y="2590800"/>
                <a:ext cx="3200398" cy="15240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 rot="16200000" flipH="1">
                <a:off x="1600200" y="2209800"/>
                <a:ext cx="2667000" cy="2362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Connector 159"/>
              <p:cNvCxnSpPr/>
              <p:nvPr/>
            </p:nvCxnSpPr>
            <p:spPr>
              <a:xfrm rot="16200000" flipV="1">
                <a:off x="152400" y="3581400"/>
                <a:ext cx="3581400" cy="38099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Straight Connector 160"/>
              <p:cNvCxnSpPr/>
              <p:nvPr/>
            </p:nvCxnSpPr>
            <p:spPr>
              <a:xfrm rot="10800000">
                <a:off x="3505201" y="2133600"/>
                <a:ext cx="533401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Straight Connector 161"/>
              <p:cNvCxnSpPr/>
              <p:nvPr/>
            </p:nvCxnSpPr>
            <p:spPr>
              <a:xfrm rot="16200000" flipV="1">
                <a:off x="38101" y="3467101"/>
                <a:ext cx="2743200" cy="1295398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3" name="TextBox 162"/>
              <p:cNvSpPr txBox="1"/>
              <p:nvPr/>
            </p:nvSpPr>
            <p:spPr>
              <a:xfrm>
                <a:off x="457200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1461392" y="15240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sp>
            <p:nvSpPr>
              <p:cNvPr id="165" name="TextBox 164"/>
              <p:cNvSpPr txBox="1"/>
              <p:nvPr/>
            </p:nvSpPr>
            <p:spPr>
              <a:xfrm>
                <a:off x="4052192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3</a:t>
                </a:r>
                <a:endParaRPr lang="en-US" dirty="0"/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1994792" y="55626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4</a:t>
                </a:r>
                <a:endParaRPr lang="en-US" dirty="0"/>
              </a:p>
            </p:txBody>
          </p:sp>
          <p:sp>
            <p:nvSpPr>
              <p:cNvPr id="167" name="TextBox 166"/>
              <p:cNvSpPr txBox="1"/>
              <p:nvPr/>
            </p:nvSpPr>
            <p:spPr>
              <a:xfrm>
                <a:off x="4204592" y="4583668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5</a:t>
                </a:r>
                <a:endParaRPr lang="en-US" dirty="0"/>
              </a:p>
            </p:txBody>
          </p:sp>
        </p:grpSp>
        <p:grpSp>
          <p:nvGrpSpPr>
            <p:cNvPr id="28" name="Group 90"/>
            <p:cNvGrpSpPr/>
            <p:nvPr/>
          </p:nvGrpSpPr>
          <p:grpSpPr>
            <a:xfrm rot="15467113">
              <a:off x="468181" y="3271201"/>
              <a:ext cx="2035439" cy="2057403"/>
              <a:chOff x="457200" y="1524000"/>
              <a:chExt cx="4114800" cy="4407932"/>
            </a:xfrm>
          </p:grpSpPr>
          <p:cxnSp>
            <p:nvCxnSpPr>
              <p:cNvPr id="132" name="Straight Arrow Connector 131"/>
              <p:cNvCxnSpPr/>
              <p:nvPr/>
            </p:nvCxnSpPr>
            <p:spPr>
              <a:xfrm rot="5400000" flipH="1" flipV="1">
                <a:off x="2095500" y="2400300"/>
                <a:ext cx="1676400" cy="11430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Arrow Connector 132"/>
              <p:cNvCxnSpPr/>
              <p:nvPr/>
            </p:nvCxnSpPr>
            <p:spPr>
              <a:xfrm flipV="1">
                <a:off x="2362200" y="2590800"/>
                <a:ext cx="1676400" cy="12192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Arrow Connector 133"/>
              <p:cNvCxnSpPr/>
              <p:nvPr/>
            </p:nvCxnSpPr>
            <p:spPr>
              <a:xfrm rot="5400000">
                <a:off x="1371600" y="4572000"/>
                <a:ext cx="1752600" cy="2286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Arrow Connector 134"/>
              <p:cNvCxnSpPr/>
              <p:nvPr/>
            </p:nvCxnSpPr>
            <p:spPr>
              <a:xfrm rot="10800000">
                <a:off x="762000" y="2743200"/>
                <a:ext cx="1600200" cy="10668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Arrow Connector 135"/>
              <p:cNvCxnSpPr/>
              <p:nvPr/>
            </p:nvCxnSpPr>
            <p:spPr>
              <a:xfrm>
                <a:off x="2362200" y="3810000"/>
                <a:ext cx="1752600" cy="914400"/>
              </a:xfrm>
              <a:prstGeom prst="straightConnector1">
                <a:avLst/>
              </a:prstGeom>
              <a:ln w="15875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Arrow Connector 136"/>
              <p:cNvCxnSpPr/>
              <p:nvPr/>
            </p:nvCxnSpPr>
            <p:spPr>
              <a:xfrm rot="16200000" flipV="1">
                <a:off x="1143000" y="2590800"/>
                <a:ext cx="1828800" cy="609600"/>
              </a:xfrm>
              <a:prstGeom prst="straightConnector1">
                <a:avLst/>
              </a:prstGeom>
              <a:ln w="12700">
                <a:solidFill>
                  <a:schemeClr val="accent3">
                    <a:lumMod val="75000"/>
                  </a:schemeClr>
                </a:solidFill>
                <a:prstDash val="dash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>
              <a:xfrm rot="10800000">
                <a:off x="1752602" y="1981200"/>
                <a:ext cx="2285998" cy="6096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>
              <a:xfrm rot="5400000">
                <a:off x="1600201" y="3124201"/>
                <a:ext cx="2971801" cy="1905001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>
              <a:xfrm rot="10800000" flipV="1">
                <a:off x="838202" y="2590800"/>
                <a:ext cx="3200398" cy="1524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>
              <a:xfrm rot="16200000" flipH="1">
                <a:off x="1600200" y="2209800"/>
                <a:ext cx="2667000" cy="2362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/>
              <p:nvPr/>
            </p:nvCxnSpPr>
            <p:spPr>
              <a:xfrm rot="16200000" flipV="1">
                <a:off x="152400" y="3581400"/>
                <a:ext cx="3581400" cy="38099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3" name="Straight Connector 142"/>
              <p:cNvCxnSpPr/>
              <p:nvPr/>
            </p:nvCxnSpPr>
            <p:spPr>
              <a:xfrm rot="10800000">
                <a:off x="3505201" y="2133600"/>
                <a:ext cx="533401" cy="4572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/>
              <p:nvPr/>
            </p:nvCxnSpPr>
            <p:spPr>
              <a:xfrm rot="16200000" flipV="1">
                <a:off x="38101" y="3467101"/>
                <a:ext cx="2743200" cy="1295398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" name="TextBox 144"/>
              <p:cNvSpPr txBox="1"/>
              <p:nvPr/>
            </p:nvSpPr>
            <p:spPr>
              <a:xfrm>
                <a:off x="457200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1</a:t>
                </a:r>
                <a:endParaRPr lang="en-US" dirty="0"/>
              </a:p>
            </p:txBody>
          </p:sp>
          <p:sp>
            <p:nvSpPr>
              <p:cNvPr id="146" name="TextBox 145"/>
              <p:cNvSpPr txBox="1"/>
              <p:nvPr/>
            </p:nvSpPr>
            <p:spPr>
              <a:xfrm>
                <a:off x="1461392" y="15240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2</a:t>
                </a:r>
                <a:endParaRPr lang="en-US" dirty="0"/>
              </a:p>
            </p:txBody>
          </p:sp>
          <p:sp>
            <p:nvSpPr>
              <p:cNvPr id="147" name="TextBox 146"/>
              <p:cNvSpPr txBox="1"/>
              <p:nvPr/>
            </p:nvSpPr>
            <p:spPr>
              <a:xfrm>
                <a:off x="4052192" y="23622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3</a:t>
                </a:r>
                <a:endParaRPr lang="en-US" dirty="0"/>
              </a:p>
            </p:txBody>
          </p:sp>
          <p:sp>
            <p:nvSpPr>
              <p:cNvPr id="148" name="TextBox 147"/>
              <p:cNvSpPr txBox="1"/>
              <p:nvPr/>
            </p:nvSpPr>
            <p:spPr>
              <a:xfrm>
                <a:off x="1994792" y="5562600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4</a:t>
                </a:r>
                <a:endParaRPr lang="en-US" dirty="0"/>
              </a:p>
            </p:txBody>
          </p:sp>
          <p:sp>
            <p:nvSpPr>
              <p:cNvPr id="149" name="TextBox 148"/>
              <p:cNvSpPr txBox="1"/>
              <p:nvPr/>
            </p:nvSpPr>
            <p:spPr>
              <a:xfrm>
                <a:off x="4204592" y="4583668"/>
                <a:ext cx="367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v</a:t>
                </a:r>
                <a:r>
                  <a:rPr lang="en-US" baseline="-25000" dirty="0" smtClean="0"/>
                  <a:t>5</a:t>
                </a:r>
                <a:endParaRPr lang="en-US" dirty="0"/>
              </a:p>
            </p:txBody>
          </p:sp>
        </p:grpSp>
      </p:grpSp>
      <p:grpSp>
        <p:nvGrpSpPr>
          <p:cNvPr id="29" name="Group 69"/>
          <p:cNvGrpSpPr/>
          <p:nvPr/>
        </p:nvGrpSpPr>
        <p:grpSpPr>
          <a:xfrm>
            <a:off x="228600" y="3352800"/>
            <a:ext cx="2438400" cy="1904999"/>
            <a:chOff x="457200" y="914401"/>
            <a:chExt cx="3352800" cy="3429000"/>
          </a:xfrm>
        </p:grpSpPr>
        <p:cxnSp>
          <p:nvCxnSpPr>
            <p:cNvPr id="81" name="Curved Connector 80"/>
            <p:cNvCxnSpPr/>
            <p:nvPr/>
          </p:nvCxnSpPr>
          <p:spPr>
            <a:xfrm rot="5400000" flipH="1" flipV="1">
              <a:off x="-114300" y="14859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457200" y="41910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2590800" y="9144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urved Connector 81"/>
            <p:cNvCxnSpPr/>
            <p:nvPr/>
          </p:nvCxnSpPr>
          <p:spPr>
            <a:xfrm rot="5400000" flipH="1" flipV="1">
              <a:off x="1104900" y="16383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8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Hypercube </a:t>
            </a:r>
            <a:r>
              <a:rPr lang="en-US" dirty="0" err="1" smtClean="0"/>
              <a:t>vs</a:t>
            </a:r>
            <a:r>
              <a:rPr lang="en-US" dirty="0" smtClean="0"/>
              <a:t> Sphere</a:t>
            </a:r>
            <a:endParaRPr lang="en-US" dirty="0"/>
          </a:p>
        </p:txBody>
      </p:sp>
      <p:grpSp>
        <p:nvGrpSpPr>
          <p:cNvPr id="3" name="Group 42"/>
          <p:cNvGrpSpPr/>
          <p:nvPr/>
        </p:nvGrpSpPr>
        <p:grpSpPr>
          <a:xfrm>
            <a:off x="1905000" y="1752600"/>
            <a:ext cx="2057400" cy="1828803"/>
            <a:chOff x="838201" y="1752597"/>
            <a:chExt cx="3581400" cy="2819403"/>
          </a:xfrm>
        </p:grpSpPr>
        <p:sp>
          <p:nvSpPr>
            <p:cNvPr id="4" name="Cube 3"/>
            <p:cNvSpPr/>
            <p:nvPr/>
          </p:nvSpPr>
          <p:spPr>
            <a:xfrm>
              <a:off x="838201" y="1752598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838201" y="2438398"/>
              <a:ext cx="2971800" cy="144780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1600201" y="1752598"/>
              <a:ext cx="1447800" cy="68580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16200000" flipH="1">
              <a:off x="914401" y="2362198"/>
              <a:ext cx="2819400" cy="160020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0800000" flipV="1">
              <a:off x="838201" y="1752598"/>
              <a:ext cx="2971800" cy="281940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2057401" y="2895598"/>
              <a:ext cx="2743200" cy="609600"/>
            </a:xfrm>
            <a:prstGeom prst="line">
              <a:avLst/>
            </a:prstGeom>
            <a:ln w="222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 flipH="1" flipV="1">
              <a:off x="2057403" y="2819399"/>
              <a:ext cx="2819401" cy="68580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838201" y="2514598"/>
              <a:ext cx="2209800" cy="205740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838201" y="1752597"/>
              <a:ext cx="2895600" cy="68580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838201" y="2438397"/>
              <a:ext cx="2286000" cy="21336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524001" y="1752597"/>
              <a:ext cx="1524000" cy="6858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2743201" y="2819397"/>
              <a:ext cx="1371600" cy="762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3733801" y="2590798"/>
              <a:ext cx="685800" cy="569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7" name="Group 43"/>
          <p:cNvGrpSpPr/>
          <p:nvPr/>
        </p:nvGrpSpPr>
        <p:grpSpPr>
          <a:xfrm>
            <a:off x="5334000" y="1752600"/>
            <a:ext cx="2590800" cy="1905000"/>
            <a:chOff x="5105402" y="1600200"/>
            <a:chExt cx="3809998" cy="2895600"/>
          </a:xfrm>
        </p:grpSpPr>
        <p:sp>
          <p:nvSpPr>
            <p:cNvPr id="18" name="TextBox 17"/>
            <p:cNvSpPr txBox="1"/>
            <p:nvPr/>
          </p:nvSpPr>
          <p:spPr>
            <a:xfrm>
              <a:off x="8229600" y="2514600"/>
              <a:ext cx="685800" cy="14034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5400" dirty="0" smtClean="0">
                  <a:solidFill>
                    <a:srgbClr val="C00000"/>
                  </a:solidFill>
                </a:rPr>
                <a:t>H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5105402" y="1600200"/>
              <a:ext cx="3048000" cy="2895600"/>
              <a:chOff x="5105402" y="1524000"/>
              <a:chExt cx="3048000" cy="289560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5105402" y="1524000"/>
                <a:ext cx="3048000" cy="2895600"/>
              </a:xfrm>
              <a:prstGeom prst="ellipse">
                <a:avLst/>
              </a:prstGeom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 rot="5400000" flipH="1" flipV="1">
                <a:off x="5993792" y="2564792"/>
                <a:ext cx="2252296" cy="1457319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 rot="16200000" flipV="1">
                <a:off x="5676900" y="2781300"/>
                <a:ext cx="2819402" cy="304802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 rot="16200000" flipV="1">
                <a:off x="5943600" y="1752600"/>
                <a:ext cx="2057400" cy="19050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10800000" flipV="1">
                <a:off x="5181600" y="1752600"/>
                <a:ext cx="2286000" cy="83820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stCxn id="20" idx="1"/>
              </p:cNvCxnSpPr>
              <p:nvPr/>
            </p:nvCxnSpPr>
            <p:spPr>
              <a:xfrm rot="16200000" flipH="1">
                <a:off x="4664311" y="2835511"/>
                <a:ext cx="2395351" cy="62043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7" name="Straight Connector 26"/>
          <p:cNvCxnSpPr/>
          <p:nvPr/>
        </p:nvCxnSpPr>
        <p:spPr>
          <a:xfrm rot="5400000">
            <a:off x="3009900" y="3314700"/>
            <a:ext cx="3733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8201" y="4038600"/>
            <a:ext cx="388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F:{-</a:t>
            </a:r>
            <a:r>
              <a:rPr lang="en-US" sz="2800" dirty="0" smtClean="0">
                <a:solidFill>
                  <a:srgbClr val="C00000"/>
                </a:solidFill>
              </a:rPr>
              <a:t>1,1}</a:t>
            </a:r>
            <a:r>
              <a:rPr lang="en-US" sz="2800" baseline="30000" dirty="0" smtClean="0">
                <a:solidFill>
                  <a:srgbClr val="C00000"/>
                </a:solidFill>
              </a:rPr>
              <a:t>R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-&gt; {-1,1}</a:t>
            </a:r>
          </a:p>
          <a:p>
            <a:r>
              <a:rPr lang="en-US" sz="2800" dirty="0" smtClean="0"/>
              <a:t> is a cut far from every dictator.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029200" y="3810000"/>
            <a:ext cx="38862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P : </a:t>
            </a:r>
            <a:r>
              <a:rPr lang="en-US" sz="2400" dirty="0" smtClean="0">
                <a:solidFill>
                  <a:srgbClr val="C00000"/>
                </a:solidFill>
              </a:rPr>
              <a:t>sphere -&gt;  Nearly {-1,1}</a:t>
            </a:r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is </a:t>
            </a:r>
            <a:r>
              <a:rPr lang="en-US" sz="2400" dirty="0" smtClean="0">
                <a:solidFill>
                  <a:srgbClr val="002060"/>
                </a:solidFill>
              </a:rPr>
              <a:t>the </a:t>
            </a:r>
            <a:r>
              <a:rPr lang="en-US" sz="2400" dirty="0" err="1" smtClean="0">
                <a:solidFill>
                  <a:srgbClr val="002060"/>
                </a:solidFill>
              </a:rPr>
              <a:t>multilinear</a:t>
            </a:r>
            <a:r>
              <a:rPr lang="en-US" sz="2400" dirty="0" smtClean="0">
                <a:solidFill>
                  <a:srgbClr val="002060"/>
                </a:solidFill>
              </a:rPr>
              <a:t> extension of </a:t>
            </a:r>
            <a:r>
              <a:rPr lang="en-US" sz="2400" dirty="0" smtClean="0">
                <a:solidFill>
                  <a:srgbClr val="C00000"/>
                </a:solidFill>
              </a:rPr>
              <a:t>F</a:t>
            </a:r>
            <a:endParaRPr lang="en-US" sz="2800" dirty="0" smtClean="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" y="5334000"/>
            <a:ext cx="815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By </a:t>
            </a:r>
            <a:r>
              <a:rPr lang="en-US" sz="2400" b="1" dirty="0" smtClean="0"/>
              <a:t>Invariance Principle,</a:t>
            </a:r>
            <a:r>
              <a:rPr lang="en-US" sz="2400" dirty="0" smtClean="0"/>
              <a:t>  </a:t>
            </a:r>
          </a:p>
          <a:p>
            <a:r>
              <a:rPr lang="en-US" sz="2400" dirty="0" err="1" smtClean="0"/>
              <a:t>MaxCut</a:t>
            </a:r>
            <a:r>
              <a:rPr lang="en-US" sz="2400" dirty="0" smtClean="0"/>
              <a:t> value of  </a:t>
            </a:r>
            <a:r>
              <a:rPr lang="en-US" sz="2400" dirty="0" smtClean="0">
                <a:solidFill>
                  <a:srgbClr val="C00000"/>
                </a:solidFill>
              </a:rPr>
              <a:t>F</a:t>
            </a:r>
            <a:r>
              <a:rPr lang="en-US" sz="2400" dirty="0" smtClean="0"/>
              <a:t> on hypercube     </a:t>
            </a:r>
            <a:r>
              <a:rPr lang="en-US" sz="3200" dirty="0" smtClean="0"/>
              <a:t>≈</a:t>
            </a:r>
            <a:r>
              <a:rPr lang="en-US" sz="2400" dirty="0" smtClean="0"/>
              <a:t>        </a:t>
            </a:r>
            <a:r>
              <a:rPr lang="en-US" sz="2400" dirty="0" err="1" smtClean="0"/>
              <a:t>Maxcut</a:t>
            </a:r>
            <a:r>
              <a:rPr lang="en-US" sz="2400" dirty="0" smtClean="0"/>
              <a:t> value of </a:t>
            </a:r>
            <a:r>
              <a:rPr lang="en-US" sz="2400" dirty="0" smtClean="0">
                <a:solidFill>
                  <a:srgbClr val="C00000"/>
                </a:solidFill>
              </a:rPr>
              <a:t>P</a:t>
            </a:r>
            <a:r>
              <a:rPr lang="en-US" sz="2400" dirty="0" smtClean="0"/>
              <a:t> on 						Sphere graph </a:t>
            </a:r>
            <a:r>
              <a:rPr lang="en-US" sz="2400" b="1" dirty="0" smtClean="0"/>
              <a:t>H</a:t>
            </a:r>
            <a:endParaRPr lang="en-US" sz="2400" b="1" dirty="0"/>
          </a:p>
        </p:txBody>
      </p:sp>
      <p:grpSp>
        <p:nvGrpSpPr>
          <p:cNvPr id="26" name="Group 69"/>
          <p:cNvGrpSpPr/>
          <p:nvPr/>
        </p:nvGrpSpPr>
        <p:grpSpPr>
          <a:xfrm>
            <a:off x="1524000" y="1676401"/>
            <a:ext cx="2438400" cy="1904999"/>
            <a:chOff x="457200" y="914401"/>
            <a:chExt cx="3352800" cy="3429000"/>
          </a:xfrm>
        </p:grpSpPr>
        <p:cxnSp>
          <p:nvCxnSpPr>
            <p:cNvPr id="32" name="Curved Connector 31"/>
            <p:cNvCxnSpPr/>
            <p:nvPr/>
          </p:nvCxnSpPr>
          <p:spPr>
            <a:xfrm rot="5400000" flipH="1" flipV="1">
              <a:off x="-114300" y="14859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urved Connector 32"/>
            <p:cNvCxnSpPr/>
            <p:nvPr/>
          </p:nvCxnSpPr>
          <p:spPr>
            <a:xfrm rot="5400000" flipH="1" flipV="1">
              <a:off x="1104900" y="16383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2590800" y="9144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57200" y="41910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69"/>
          <p:cNvGrpSpPr/>
          <p:nvPr/>
        </p:nvGrpSpPr>
        <p:grpSpPr>
          <a:xfrm>
            <a:off x="5181600" y="1676401"/>
            <a:ext cx="2438400" cy="1904999"/>
            <a:chOff x="457200" y="914401"/>
            <a:chExt cx="3352800" cy="3429000"/>
          </a:xfrm>
        </p:grpSpPr>
        <p:cxnSp>
          <p:nvCxnSpPr>
            <p:cNvPr id="37" name="Curved Connector 36"/>
            <p:cNvCxnSpPr/>
            <p:nvPr/>
          </p:nvCxnSpPr>
          <p:spPr>
            <a:xfrm rot="5400000" flipH="1" flipV="1">
              <a:off x="-114300" y="14859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urved Connector 37"/>
            <p:cNvCxnSpPr/>
            <p:nvPr/>
          </p:nvCxnSpPr>
          <p:spPr>
            <a:xfrm rot="5400000" flipH="1" flipV="1">
              <a:off x="1104900" y="1638301"/>
              <a:ext cx="3276600" cy="2133600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2590800" y="9144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57200" y="4191001"/>
              <a:ext cx="1219200" cy="15240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Rectangular Callout 40"/>
          <p:cNvSpPr/>
          <p:nvPr/>
        </p:nvSpPr>
        <p:spPr>
          <a:xfrm>
            <a:off x="6629400" y="4800600"/>
            <a:ext cx="1981200" cy="83820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At most Max Cut(G) 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41" grpId="0" uiExpand="1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810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Dictatorship Test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19600" y="0"/>
            <a:ext cx="4724400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Given a function </a:t>
            </a:r>
          </a:p>
          <a:p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C00000"/>
                </a:solidFill>
              </a:rPr>
              <a:t>F :  {-1,1}</a:t>
            </a:r>
            <a:r>
              <a:rPr lang="en-US" sz="2800" baseline="30000" dirty="0" smtClean="0">
                <a:solidFill>
                  <a:srgbClr val="C00000"/>
                </a:solidFill>
              </a:rPr>
              <a:t>R</a:t>
            </a:r>
            <a:r>
              <a:rPr lang="en-US" sz="2800" dirty="0" smtClean="0">
                <a:solidFill>
                  <a:srgbClr val="C00000"/>
                </a:solidFill>
              </a:rPr>
              <a:t>            {-1,1}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Toss random coins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Make a few queries to </a:t>
            </a:r>
            <a:r>
              <a:rPr lang="en-US" sz="2800" dirty="0" smtClean="0">
                <a:solidFill>
                  <a:srgbClr val="C00000"/>
                </a:solidFill>
              </a:rPr>
              <a:t>F</a:t>
            </a:r>
            <a:r>
              <a:rPr lang="en-US" sz="2800" dirty="0" smtClean="0"/>
              <a:t> 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Output either  ACCEPT  or REJECT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685800" y="3275012"/>
            <a:ext cx="3581400" cy="18288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F</a:t>
            </a:r>
            <a:r>
              <a:rPr lang="en-US" sz="2800" dirty="0" smtClean="0">
                <a:solidFill>
                  <a:schemeClr val="tx1"/>
                </a:solidFill>
              </a:rPr>
              <a:t> is a dictator function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F(x</a:t>
            </a:r>
            <a:r>
              <a:rPr lang="en-US" sz="2800" baseline="-25000" dirty="0" smtClean="0">
                <a:solidFill>
                  <a:srgbClr val="C00000"/>
                </a:solidFill>
              </a:rPr>
              <a:t>1</a:t>
            </a:r>
            <a:r>
              <a:rPr lang="en-US" sz="2800" dirty="0" smtClean="0">
                <a:solidFill>
                  <a:srgbClr val="C00000"/>
                </a:solidFill>
              </a:rPr>
              <a:t> ,… </a:t>
            </a:r>
            <a:r>
              <a:rPr lang="en-US" sz="2800" dirty="0" err="1" smtClean="0">
                <a:solidFill>
                  <a:srgbClr val="C0000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C00000"/>
                </a:solidFill>
              </a:rPr>
              <a:t>R</a:t>
            </a:r>
            <a:r>
              <a:rPr lang="en-US" sz="2800" dirty="0" smtClean="0">
                <a:solidFill>
                  <a:srgbClr val="C00000"/>
                </a:solidFill>
              </a:rPr>
              <a:t>)  = x</a:t>
            </a:r>
            <a:r>
              <a:rPr lang="en-US" sz="2800" baseline="-25000" dirty="0" smtClean="0">
                <a:solidFill>
                  <a:srgbClr val="C00000"/>
                </a:solidFill>
              </a:rPr>
              <a:t>i  </a:t>
            </a:r>
            <a:endParaRPr lang="en-US" sz="2800" dirty="0" smtClean="0">
              <a:solidFill>
                <a:srgbClr val="C00000"/>
              </a:solidFill>
            </a:endParaRPr>
          </a:p>
          <a:p>
            <a:pPr algn="ctr"/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096000" y="6858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4648200" y="3275012"/>
            <a:ext cx="3581400" cy="18288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F</a:t>
            </a:r>
            <a:r>
              <a:rPr lang="en-US" sz="2800" dirty="0" smtClean="0">
                <a:solidFill>
                  <a:schemeClr val="tx1"/>
                </a:solidFill>
              </a:rPr>
              <a:t> is far from every dictator function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(No influential coordinate)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5180012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Pr[ACCEPT ] = </a:t>
            </a:r>
            <a:r>
              <a:rPr lang="en-US" sz="2800" i="1" dirty="0" smtClean="0">
                <a:solidFill>
                  <a:srgbClr val="C00000"/>
                </a:solidFill>
              </a:rPr>
              <a:t>Completeness</a:t>
            </a:r>
            <a:endParaRPr lang="en-US" sz="2800" i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0" y="5180012"/>
            <a:ext cx="342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/>
              <a:t>Pr[ACCEPT ] =</a:t>
            </a:r>
          </a:p>
          <a:p>
            <a:pPr algn="ctr"/>
            <a:r>
              <a:rPr lang="en-US" sz="2800" i="1" dirty="0" smtClean="0">
                <a:solidFill>
                  <a:srgbClr val="C00000"/>
                </a:solidFill>
              </a:rPr>
              <a:t>Soundness</a:t>
            </a:r>
            <a:endParaRPr lang="en-US" sz="2800" i="1" dirty="0">
              <a:solidFill>
                <a:srgbClr val="C0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2705894" y="4455318"/>
            <a:ext cx="3429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572000" cy="1143000"/>
          </a:xfrm>
        </p:spPr>
        <p:txBody>
          <a:bodyPr/>
          <a:lstStyle/>
          <a:p>
            <a:r>
              <a:rPr lang="en-US" dirty="0" smtClean="0"/>
              <a:t>UG Hardness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152400" y="1676400"/>
            <a:ext cx="8839200" cy="41148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			                     </a:t>
            </a:r>
            <a:r>
              <a:rPr lang="en-US" sz="2400" dirty="0" smtClean="0">
                <a:solidFill>
                  <a:srgbClr val="0070C0"/>
                </a:solidFill>
              </a:rPr>
              <a:t>[</a:t>
            </a:r>
            <a:r>
              <a:rPr lang="en-US" sz="2400" dirty="0" err="1" smtClean="0">
                <a:solidFill>
                  <a:srgbClr val="0070C0"/>
                </a:solidFill>
              </a:rPr>
              <a:t>Khot</a:t>
            </a:r>
            <a:r>
              <a:rPr lang="en-US" sz="2400" dirty="0" smtClean="0">
                <a:solidFill>
                  <a:srgbClr val="0070C0"/>
                </a:solidFill>
              </a:rPr>
              <a:t>-Kindler-</a:t>
            </a:r>
            <a:r>
              <a:rPr lang="en-US" sz="2400" dirty="0" err="1" smtClean="0">
                <a:solidFill>
                  <a:srgbClr val="0070C0"/>
                </a:solidFill>
              </a:rPr>
              <a:t>Mossel</a:t>
            </a:r>
            <a:r>
              <a:rPr lang="en-US" sz="2400" dirty="0" smtClean="0">
                <a:solidFill>
                  <a:srgbClr val="0070C0"/>
                </a:solidFill>
              </a:rPr>
              <a:t>-O’Donnell]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200" i="1" dirty="0" smtClean="0">
                <a:solidFill>
                  <a:schemeClr val="tx1"/>
                </a:solidFill>
              </a:rPr>
              <a:t>A dictatorship test where </a:t>
            </a:r>
          </a:p>
          <a:p>
            <a:pPr>
              <a:buFont typeface="Arial" pitchFamily="34" charset="0"/>
              <a:buChar char="•"/>
            </a:pPr>
            <a:r>
              <a:rPr lang="en-US" sz="3200" i="1" dirty="0" smtClean="0">
                <a:solidFill>
                  <a:schemeClr val="tx1"/>
                </a:solidFill>
              </a:rPr>
              <a:t> Completeness = </a:t>
            </a:r>
            <a:r>
              <a:rPr lang="en-US" sz="3200" b="1" i="1" dirty="0" smtClean="0">
                <a:solidFill>
                  <a:srgbClr val="C00000"/>
                </a:solidFill>
                <a:sym typeface="Symbol"/>
              </a:rPr>
              <a:t> </a:t>
            </a:r>
            <a:r>
              <a:rPr lang="en-US" sz="3200" b="1" i="1" dirty="0" smtClean="0">
                <a:solidFill>
                  <a:schemeClr val="tx1"/>
                </a:solidFill>
              </a:rPr>
              <a:t> </a:t>
            </a:r>
            <a:r>
              <a:rPr lang="en-US" sz="3200" i="1" dirty="0" smtClean="0">
                <a:solidFill>
                  <a:schemeClr val="tx1"/>
                </a:solidFill>
              </a:rPr>
              <a:t>and Soundness = </a:t>
            </a:r>
            <a:r>
              <a:rPr lang="el-GR" sz="3200" b="1" i="1" dirty="0" smtClean="0">
                <a:solidFill>
                  <a:srgbClr val="C00000"/>
                </a:solidFill>
              </a:rPr>
              <a:t>α</a:t>
            </a:r>
            <a:endParaRPr lang="en-US" sz="3200" i="1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3200" i="1" dirty="0" smtClean="0">
                <a:solidFill>
                  <a:schemeClr val="tx1"/>
                </a:solidFill>
              </a:rPr>
              <a:t> the verifier’s tests are predicates from a CSP </a:t>
            </a:r>
            <a:r>
              <a:rPr lang="el-GR" sz="2800" dirty="0" smtClean="0">
                <a:solidFill>
                  <a:srgbClr val="C00000"/>
                </a:solidFill>
                <a:sym typeface="Symbol"/>
              </a:rPr>
              <a:t></a:t>
            </a:r>
            <a:endParaRPr lang="en-US" sz="2800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baseline="-25000" dirty="0" smtClean="0">
                <a:solidFill>
                  <a:schemeClr val="tx1"/>
                </a:solidFill>
              </a:rPr>
              <a:t> </a:t>
            </a: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sz="3200" i="1" dirty="0" smtClean="0">
                <a:solidFill>
                  <a:schemeClr val="tx1"/>
                </a:solidFill>
              </a:rPr>
              <a:t>It is </a:t>
            </a:r>
            <a:r>
              <a:rPr lang="en-US" sz="3200" b="1" i="1" dirty="0" smtClean="0">
                <a:solidFill>
                  <a:schemeClr val="tx1"/>
                </a:solidFill>
              </a:rPr>
              <a:t>UG-hard </a:t>
            </a:r>
            <a:r>
              <a:rPr lang="en-US" sz="3200" i="1" dirty="0" smtClean="0">
                <a:solidFill>
                  <a:schemeClr val="tx1"/>
                </a:solidFill>
              </a:rPr>
              <a:t>to (</a:t>
            </a:r>
            <a:r>
              <a:rPr lang="el-GR" sz="3200" b="1" i="1" dirty="0" smtClean="0">
                <a:solidFill>
                  <a:srgbClr val="C00000"/>
                </a:solidFill>
              </a:rPr>
              <a:t>α</a:t>
            </a:r>
            <a:r>
              <a:rPr lang="en-US" sz="3200" b="1" i="1" dirty="0" smtClean="0">
                <a:solidFill>
                  <a:srgbClr val="C00000"/>
                </a:solidFill>
              </a:rPr>
              <a:t>+</a:t>
            </a:r>
            <a:r>
              <a:rPr lang="en-US" sz="3200" b="1" i="1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US" sz="3200" b="1" i="1" dirty="0" smtClean="0">
                <a:solidFill>
                  <a:srgbClr val="C00000"/>
                </a:solidFill>
              </a:rPr>
              <a:t>,</a:t>
            </a:r>
            <a:r>
              <a:rPr lang="en-US" sz="3200" b="1" i="1" dirty="0" smtClean="0">
                <a:solidFill>
                  <a:srgbClr val="C00000"/>
                </a:solidFill>
                <a:sym typeface="Symbol"/>
              </a:rPr>
              <a:t> -) </a:t>
            </a:r>
            <a:r>
              <a:rPr lang="en-US" sz="3200" i="1" dirty="0" smtClean="0">
                <a:solidFill>
                  <a:schemeClr val="tx1"/>
                </a:solidFill>
                <a:sym typeface="Symbol"/>
              </a:rPr>
              <a:t>–</a:t>
            </a:r>
            <a:r>
              <a:rPr lang="en-US" sz="3200" i="1" dirty="0" smtClean="0">
                <a:solidFill>
                  <a:schemeClr val="tx1"/>
                </a:solidFill>
              </a:rPr>
              <a:t>distinguish CSP </a:t>
            </a:r>
            <a:r>
              <a:rPr lang="en-US" sz="3200" i="1" dirty="0" smtClean="0">
                <a:solidFill>
                  <a:schemeClr val="tx1"/>
                </a:solidFill>
                <a:sym typeface="Symbol"/>
              </a:rPr>
              <a:t></a:t>
            </a:r>
            <a:endParaRPr lang="en-US" sz="3200" b="1" i="1" dirty="0" smtClean="0">
              <a:solidFill>
                <a:schemeClr val="tx1"/>
              </a:solidFill>
            </a:endParaRPr>
          </a:p>
        </p:txBody>
      </p:sp>
      <p:sp>
        <p:nvSpPr>
          <p:cNvPr id="13" name="Right Arrow 12"/>
          <p:cNvSpPr/>
          <p:nvPr/>
        </p:nvSpPr>
        <p:spPr>
          <a:xfrm rot="5400000">
            <a:off x="3924300" y="4152900"/>
            <a:ext cx="5334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Dictatorship Test for </a:t>
            </a:r>
            <a:r>
              <a:rPr lang="en-US" dirty="0" err="1" smtClean="0"/>
              <a:t>Maxcut</a:t>
            </a:r>
            <a:endParaRPr lang="en-US" dirty="0"/>
          </a:p>
        </p:txBody>
      </p:sp>
      <p:grpSp>
        <p:nvGrpSpPr>
          <p:cNvPr id="3" name="Group 64"/>
          <p:cNvGrpSpPr/>
          <p:nvPr/>
        </p:nvGrpSpPr>
        <p:grpSpPr>
          <a:xfrm>
            <a:off x="762000" y="1524001"/>
            <a:ext cx="2743200" cy="2373869"/>
            <a:chOff x="2743200" y="3440669"/>
            <a:chExt cx="2971800" cy="2819400"/>
          </a:xfrm>
        </p:grpSpPr>
        <p:sp>
          <p:nvSpPr>
            <p:cNvPr id="50" name="Cube 49"/>
            <p:cNvSpPr/>
            <p:nvPr/>
          </p:nvSpPr>
          <p:spPr>
            <a:xfrm>
              <a:off x="2743200" y="3440669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2743200" y="4126469"/>
              <a:ext cx="2971800" cy="1447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505200" y="3440669"/>
              <a:ext cx="1447800" cy="685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2819400" y="4050269"/>
              <a:ext cx="2819400" cy="16002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0800000" flipV="1">
              <a:off x="2743200" y="3440669"/>
              <a:ext cx="2971800" cy="28194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3962400" y="4583669"/>
              <a:ext cx="2743200" cy="6096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rot="5400000">
            <a:off x="1637506" y="4152900"/>
            <a:ext cx="5410994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Diamond 75"/>
          <p:cNvSpPr/>
          <p:nvPr/>
        </p:nvSpPr>
        <p:spPr>
          <a:xfrm rot="1381053">
            <a:off x="1250645" y="736548"/>
            <a:ext cx="1780521" cy="3641433"/>
          </a:xfrm>
          <a:prstGeom prst="diamond">
            <a:avLst/>
          </a:prstGeom>
          <a:solidFill>
            <a:schemeClr val="bg1">
              <a:lumMod val="95000"/>
              <a:alpha val="63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Parallelogram 76"/>
          <p:cNvSpPr/>
          <p:nvPr/>
        </p:nvSpPr>
        <p:spPr>
          <a:xfrm>
            <a:off x="381000" y="2362200"/>
            <a:ext cx="3657600" cy="1295400"/>
          </a:xfrm>
          <a:prstGeom prst="parallelogram">
            <a:avLst>
              <a:gd name="adj" fmla="val 23783"/>
            </a:avLst>
          </a:prstGeom>
          <a:solidFill>
            <a:schemeClr val="bg1">
              <a:lumMod val="95000"/>
              <a:alpha val="61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648200" y="3034605"/>
            <a:ext cx="4038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Completeness</a:t>
            </a:r>
          </a:p>
          <a:p>
            <a:pPr algn="ctr"/>
            <a:r>
              <a:rPr lang="en-US" sz="2800" dirty="0" smtClean="0"/>
              <a:t>Value of Dictator  Cuts </a:t>
            </a:r>
          </a:p>
          <a:p>
            <a:pPr algn="ctr"/>
            <a:r>
              <a:rPr lang="en-US" sz="2800" dirty="0" smtClean="0">
                <a:solidFill>
                  <a:srgbClr val="C00000"/>
                </a:solidFill>
              </a:rPr>
              <a:t>F(x) = x</a:t>
            </a:r>
            <a:r>
              <a:rPr lang="en-US" sz="2800" baseline="-25000" dirty="0" smtClean="0">
                <a:solidFill>
                  <a:srgbClr val="C00000"/>
                </a:solidFill>
              </a:rPr>
              <a:t>i</a:t>
            </a:r>
            <a:r>
              <a:rPr lang="en-US" sz="2800" dirty="0" smtClean="0"/>
              <a:t>  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648200" y="4508718"/>
            <a:ext cx="4038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Soundness</a:t>
            </a:r>
            <a:endParaRPr lang="en-US" sz="2800" i="1" dirty="0" smtClean="0"/>
          </a:p>
          <a:p>
            <a:r>
              <a:rPr lang="en-US" sz="2800" dirty="0" smtClean="0"/>
              <a:t>The maximum value attained by a cut far from a dictator</a:t>
            </a:r>
          </a:p>
        </p:txBody>
      </p:sp>
      <p:cxnSp>
        <p:nvCxnSpPr>
          <p:cNvPr id="83" name="Curved Connector 82"/>
          <p:cNvCxnSpPr/>
          <p:nvPr/>
        </p:nvCxnSpPr>
        <p:spPr>
          <a:xfrm rot="5400000" flipH="1" flipV="1">
            <a:off x="-114300" y="1485901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/>
          <p:nvPr/>
        </p:nvCxnSpPr>
        <p:spPr>
          <a:xfrm rot="5400000" flipH="1" flipV="1">
            <a:off x="1104900" y="1638301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590800" y="914401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457200" y="4191001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724400" y="1295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4724400" y="1249740"/>
            <a:ext cx="396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 dictatorship test is a graph </a:t>
            </a:r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dirty="0" smtClean="0"/>
              <a:t> on the hypercube.</a:t>
            </a:r>
          </a:p>
          <a:p>
            <a:r>
              <a:rPr lang="en-US" sz="2400" dirty="0" smtClean="0"/>
              <a:t>A cut gives a function </a:t>
            </a:r>
            <a:r>
              <a:rPr lang="en-US" sz="2400" dirty="0" smtClean="0">
                <a:solidFill>
                  <a:srgbClr val="C00000"/>
                </a:solidFill>
              </a:rPr>
              <a:t>F</a:t>
            </a:r>
            <a:r>
              <a:rPr lang="en-US" sz="2400" dirty="0" smtClean="0"/>
              <a:t> on the hypercube  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09600" y="4876800"/>
            <a:ext cx="3029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Hypercube = {-1,1}</a:t>
            </a:r>
            <a:r>
              <a:rPr lang="en-US" sz="2800" baseline="30000" dirty="0" smtClean="0"/>
              <a:t>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7" grpId="0" animBg="1"/>
      <p:bldP spid="77" grpId="1" animBg="1"/>
      <p:bldP spid="78" grpId="0"/>
      <p:bldP spid="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>
            <a:off x="5486400" y="293132"/>
            <a:ext cx="3200400" cy="2971800"/>
          </a:xfrm>
          <a:prstGeom prst="ellipse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56"/>
          <p:cNvGrpSpPr/>
          <p:nvPr/>
        </p:nvGrpSpPr>
        <p:grpSpPr>
          <a:xfrm>
            <a:off x="5410200" y="0"/>
            <a:ext cx="3352800" cy="3493532"/>
            <a:chOff x="457200" y="1524000"/>
            <a:chExt cx="4114800" cy="4407932"/>
          </a:xfrm>
        </p:grpSpPr>
        <p:cxnSp>
          <p:nvCxnSpPr>
            <p:cNvPr id="31" name="Straight Arrow Connector 30"/>
            <p:cNvCxnSpPr/>
            <p:nvPr/>
          </p:nvCxnSpPr>
          <p:spPr>
            <a:xfrm rot="5400000" flipH="1" flipV="1">
              <a:off x="2095500" y="2400300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2362200" y="2590800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5400000">
              <a:off x="1371600" y="4572000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10800000">
              <a:off x="762000" y="2743200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2362200" y="3810000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rot="16200000" flipV="1">
              <a:off x="1143000" y="2590800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1752602" y="1981200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600201" y="3124201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0800000" flipV="1">
              <a:off x="838202" y="2590800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1600200" y="2209800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6200000" flipV="1">
              <a:off x="152400" y="3581400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0800000">
              <a:off x="3505201" y="2133600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V="1">
              <a:off x="38101" y="3467101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457200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461392" y="15240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052192" y="23622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994792" y="556260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204592" y="45836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52400" y="985659"/>
            <a:ext cx="4114800" cy="366254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Recall </a:t>
            </a:r>
            <a:r>
              <a:rPr lang="en-US" sz="2400" b="1" dirty="0" smtClean="0"/>
              <a:t>Max Cut  SDP:</a:t>
            </a:r>
          </a:p>
          <a:p>
            <a:endParaRPr lang="en-US" sz="2400" dirty="0" smtClean="0"/>
          </a:p>
          <a:p>
            <a:r>
              <a:rPr lang="en-US" sz="2400" dirty="0" smtClean="0"/>
              <a:t>Embed the graph on the </a:t>
            </a:r>
          </a:p>
          <a:p>
            <a:r>
              <a:rPr lang="en-US" sz="2400" dirty="0" smtClean="0"/>
              <a:t>n-dimensional unit ball,  </a:t>
            </a:r>
          </a:p>
          <a:p>
            <a:endParaRPr lang="en-US" dirty="0" smtClean="0"/>
          </a:p>
          <a:p>
            <a:r>
              <a:rPr lang="en-US" sz="2400" dirty="0" smtClean="0"/>
              <a:t>Maximizing </a:t>
            </a:r>
          </a:p>
          <a:p>
            <a:endParaRPr lang="en-US" dirty="0" smtClean="0"/>
          </a:p>
          <a:p>
            <a:r>
              <a:rPr lang="en-US" sz="4000" dirty="0" smtClean="0"/>
              <a:t>¼ (</a:t>
            </a:r>
            <a:r>
              <a:rPr lang="en-US" sz="2400" dirty="0" smtClean="0"/>
              <a:t>Average  Squared Length 	of the edges</a:t>
            </a:r>
            <a:r>
              <a:rPr lang="en-US" sz="3600" dirty="0" smtClean="0"/>
              <a:t>)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3400" y="-304800"/>
            <a:ext cx="4800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2590800" y="152400"/>
            <a:ext cx="1371600" cy="1506509"/>
            <a:chOff x="228600" y="2373868"/>
            <a:chExt cx="4114800" cy="4287494"/>
          </a:xfrm>
        </p:grpSpPr>
        <p:sp>
          <p:nvSpPr>
            <p:cNvPr id="5" name="Oval 4"/>
            <p:cNvSpPr/>
            <p:nvPr/>
          </p:nvSpPr>
          <p:spPr>
            <a:xfrm>
              <a:off x="228600" y="2678668"/>
              <a:ext cx="3962400" cy="3733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1866900" y="3250168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2133600" y="3440668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143000" y="5421868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533400" y="3593068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133600" y="4659868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V="1">
              <a:off x="914400" y="3440668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524002" y="2831068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371601" y="3974069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 flipV="1">
              <a:off x="609602" y="3440668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1371600" y="3059668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-76200" y="4431268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3276601" y="2983468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-190499" y="4316969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28600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32792" y="23738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23592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766192" y="629203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75992" y="5433536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grpSp>
        <p:nvGrpSpPr>
          <p:cNvPr id="4" name="Group 23"/>
          <p:cNvGrpSpPr/>
          <p:nvPr/>
        </p:nvGrpSpPr>
        <p:grpSpPr>
          <a:xfrm>
            <a:off x="228600" y="228600"/>
            <a:ext cx="1371600" cy="1371600"/>
            <a:chOff x="976086" y="2557585"/>
            <a:chExt cx="2619829" cy="2014415"/>
          </a:xfrm>
        </p:grpSpPr>
        <p:cxnSp>
          <p:nvCxnSpPr>
            <p:cNvPr id="25" name="Straight Connector 24"/>
            <p:cNvCxnSpPr/>
            <p:nvPr/>
          </p:nvCxnSpPr>
          <p:spPr>
            <a:xfrm rot="5400000" flipH="1" flipV="1">
              <a:off x="1047262" y="3037952"/>
              <a:ext cx="547077" cy="551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V="1">
              <a:off x="1434681" y="3202075"/>
              <a:ext cx="875323" cy="5515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>
              <a:off x="2164582" y="3242548"/>
              <a:ext cx="656492" cy="6894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 flipV="1">
              <a:off x="1045029" y="3259016"/>
              <a:ext cx="1792514" cy="3282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0800000">
              <a:off x="1045029" y="3587262"/>
              <a:ext cx="1240971" cy="9300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0800000" flipV="1">
              <a:off x="2148114" y="3641970"/>
              <a:ext cx="1378857" cy="2735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995575" y="3330611"/>
              <a:ext cx="1477108" cy="8962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3053722" y="3168720"/>
              <a:ext cx="601785" cy="3447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0800000" flipV="1">
              <a:off x="1596571" y="2602524"/>
              <a:ext cx="1516743" cy="43766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>
              <a:off x="976086" y="3532554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2217057" y="44625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3113314" y="298547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3458029" y="3587262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630714" y="37513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079171" y="3860801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1803400" y="3368431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2699657" y="320430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527629" y="2985478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3044371" y="2557585"/>
              <a:ext cx="137886" cy="109415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79171" y="2657231"/>
              <a:ext cx="332417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10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1113971" y="3094893"/>
              <a:ext cx="332417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15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458686" y="402492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3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320143" y="3149601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7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044371" y="353255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906486" y="3313724"/>
              <a:ext cx="249749" cy="2209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C00000"/>
                  </a:solidFill>
                </a:rPr>
                <a:t>1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4" name="Group 64"/>
          <p:cNvGrpSpPr/>
          <p:nvPr/>
        </p:nvGrpSpPr>
        <p:grpSpPr>
          <a:xfrm>
            <a:off x="457200" y="3505200"/>
            <a:ext cx="2743200" cy="2373869"/>
            <a:chOff x="2743200" y="3440669"/>
            <a:chExt cx="2971800" cy="2819400"/>
          </a:xfrm>
        </p:grpSpPr>
        <p:sp>
          <p:nvSpPr>
            <p:cNvPr id="50" name="Cube 49"/>
            <p:cNvSpPr/>
            <p:nvPr/>
          </p:nvSpPr>
          <p:spPr>
            <a:xfrm>
              <a:off x="2743200" y="3440669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2743200" y="4126469"/>
              <a:ext cx="2971800" cy="1447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505200" y="3440669"/>
              <a:ext cx="1447800" cy="685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2819400" y="4050269"/>
              <a:ext cx="2819400" cy="16002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0800000" flipV="1">
              <a:off x="2743200" y="3440669"/>
              <a:ext cx="2971800" cy="28194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3962400" y="4583669"/>
              <a:ext cx="2743200" cy="6096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1371600" y="5943600"/>
            <a:ext cx="28355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R-dimensional hypercube</a:t>
            </a:r>
          </a:p>
          <a:p>
            <a:r>
              <a:rPr lang="en-US" sz="2000" dirty="0" smtClean="0"/>
              <a:t>R =large </a:t>
            </a:r>
            <a:r>
              <a:rPr lang="en-US" sz="2000" dirty="0" smtClean="0"/>
              <a:t>constant</a:t>
            </a:r>
            <a:endParaRPr lang="en-US" sz="2000" dirty="0"/>
          </a:p>
        </p:txBody>
      </p:sp>
      <p:sp>
        <p:nvSpPr>
          <p:cNvPr id="63" name="Down Arrow 62"/>
          <p:cNvSpPr/>
          <p:nvPr/>
        </p:nvSpPr>
        <p:spPr>
          <a:xfrm rot="16200000">
            <a:off x="2057400" y="6858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Down Arrow 63"/>
          <p:cNvSpPr/>
          <p:nvPr/>
        </p:nvSpPr>
        <p:spPr>
          <a:xfrm rot="1465044">
            <a:off x="2563997" y="2318876"/>
            <a:ext cx="304800" cy="6736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 rot="5400000">
            <a:off x="991394" y="3428206"/>
            <a:ext cx="685800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381000" y="1676400"/>
            <a:ext cx="10434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Graph </a:t>
            </a:r>
            <a:r>
              <a:rPr lang="en-US" sz="2000" dirty="0" smtClean="0">
                <a:solidFill>
                  <a:srgbClr val="C00000"/>
                </a:solidFill>
              </a:rPr>
              <a:t>G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581894" y="1840468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SDP Solution</a:t>
            </a:r>
            <a:endParaRPr lang="en-US" dirty="0"/>
          </a:p>
        </p:txBody>
      </p:sp>
      <p:sp>
        <p:nvSpPr>
          <p:cNvPr id="76" name="Diamond 75"/>
          <p:cNvSpPr/>
          <p:nvPr/>
        </p:nvSpPr>
        <p:spPr>
          <a:xfrm rot="1381053">
            <a:off x="945845" y="2717747"/>
            <a:ext cx="1780521" cy="3641433"/>
          </a:xfrm>
          <a:prstGeom prst="diamond">
            <a:avLst/>
          </a:prstGeom>
          <a:solidFill>
            <a:schemeClr val="bg1">
              <a:lumMod val="95000"/>
              <a:alpha val="63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Parallelogram 76"/>
          <p:cNvSpPr/>
          <p:nvPr/>
        </p:nvSpPr>
        <p:spPr>
          <a:xfrm>
            <a:off x="76200" y="4191000"/>
            <a:ext cx="3657600" cy="1295400"/>
          </a:xfrm>
          <a:prstGeom prst="parallelogram">
            <a:avLst>
              <a:gd name="adj" fmla="val 23783"/>
            </a:avLst>
          </a:prstGeom>
          <a:solidFill>
            <a:schemeClr val="bg1">
              <a:lumMod val="95000"/>
              <a:alpha val="61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495800" y="609600"/>
            <a:ext cx="403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Completeness</a:t>
            </a:r>
          </a:p>
          <a:p>
            <a:pPr algn="ctr"/>
            <a:r>
              <a:rPr lang="en-US" sz="2400" dirty="0" smtClean="0"/>
              <a:t>Value of Dictator  Cuts  = </a:t>
            </a:r>
          </a:p>
          <a:p>
            <a:pPr algn="ctr"/>
            <a:r>
              <a:rPr lang="en-US" sz="2400" dirty="0" smtClean="0"/>
              <a:t>SDP Value </a:t>
            </a:r>
            <a:r>
              <a:rPr lang="en-US" sz="2400" dirty="0" smtClean="0">
                <a:solidFill>
                  <a:srgbClr val="C00000"/>
                </a:solidFill>
              </a:rPr>
              <a:t>(G)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495800" y="1999595"/>
            <a:ext cx="4038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Soundness</a:t>
            </a:r>
          </a:p>
          <a:p>
            <a:r>
              <a:rPr lang="en-US" sz="2400" dirty="0" smtClean="0"/>
              <a:t>Given a cut far from every dictator :</a:t>
            </a:r>
          </a:p>
          <a:p>
            <a:r>
              <a:rPr lang="en-US" sz="2400" dirty="0" smtClean="0"/>
              <a:t>It gives a cut on graph </a:t>
            </a:r>
            <a:r>
              <a:rPr lang="en-US" sz="2400" dirty="0" smtClean="0">
                <a:solidFill>
                  <a:srgbClr val="C00000"/>
                </a:solidFill>
              </a:rPr>
              <a:t>G</a:t>
            </a:r>
            <a:r>
              <a:rPr lang="en-US" sz="2400" dirty="0" smtClean="0"/>
              <a:t> with (nearly) the same value. </a:t>
            </a:r>
          </a:p>
        </p:txBody>
      </p:sp>
      <p:sp>
        <p:nvSpPr>
          <p:cNvPr id="80" name="Down Arrow 79"/>
          <p:cNvSpPr/>
          <p:nvPr/>
        </p:nvSpPr>
        <p:spPr>
          <a:xfrm rot="9252887">
            <a:off x="704838" y="2226328"/>
            <a:ext cx="640304" cy="934787"/>
          </a:xfrm>
          <a:prstGeom prst="downArrow">
            <a:avLst/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3" name="Curved Connector 82"/>
          <p:cNvCxnSpPr/>
          <p:nvPr/>
        </p:nvCxnSpPr>
        <p:spPr>
          <a:xfrm rot="5400000" flipH="1" flipV="1">
            <a:off x="-419100" y="3467100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/>
          <p:nvPr/>
        </p:nvCxnSpPr>
        <p:spPr>
          <a:xfrm rot="5400000" flipH="1" flipV="1">
            <a:off x="800100" y="3619500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286000" y="2895600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152400" y="6172200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800600" y="4343400"/>
            <a:ext cx="3810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So soundness </a:t>
            </a:r>
            <a:r>
              <a:rPr lang="en-US" sz="2400" b="1" dirty="0" smtClean="0">
                <a:sym typeface="Symbol"/>
              </a:rPr>
              <a:t> Max Cut (G) </a:t>
            </a:r>
            <a:endParaRPr lang="en-US" sz="2400" b="1" dirty="0" smtClean="0"/>
          </a:p>
        </p:txBody>
      </p:sp>
      <p:sp>
        <p:nvSpPr>
          <p:cNvPr id="73" name="Rectangle 72"/>
          <p:cNvSpPr/>
          <p:nvPr/>
        </p:nvSpPr>
        <p:spPr>
          <a:xfrm>
            <a:off x="4343400" y="5257800"/>
            <a:ext cx="4800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Gap of test = integrality gap of SDP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7" grpId="0" animBg="1"/>
      <p:bldP spid="77" grpId="1" animBg="1"/>
      <p:bldP spid="79" grpId="0"/>
      <p:bldP spid="80" grpId="0" animBg="1"/>
      <p:bldP spid="72" grpId="0" animBg="1"/>
      <p:bldP spid="7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/>
          <p:nvPr/>
        </p:nvCxnSpPr>
        <p:spPr>
          <a:xfrm>
            <a:off x="6553197" y="3352800"/>
            <a:ext cx="1524000" cy="6858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648200" cy="1143000"/>
          </a:xfrm>
        </p:spPr>
        <p:txBody>
          <a:bodyPr/>
          <a:lstStyle/>
          <a:p>
            <a:r>
              <a:rPr lang="en-US" dirty="0" smtClean="0"/>
              <a:t>Graph construction</a:t>
            </a:r>
            <a:endParaRPr lang="en-US" dirty="0"/>
          </a:p>
        </p:txBody>
      </p:sp>
      <p:grpSp>
        <p:nvGrpSpPr>
          <p:cNvPr id="3" name="Group 58"/>
          <p:cNvGrpSpPr/>
          <p:nvPr/>
        </p:nvGrpSpPr>
        <p:grpSpPr>
          <a:xfrm>
            <a:off x="5984931" y="-76200"/>
            <a:ext cx="2473269" cy="2667000"/>
            <a:chOff x="228600" y="2373868"/>
            <a:chExt cx="4114800" cy="4287494"/>
          </a:xfrm>
        </p:grpSpPr>
        <p:sp>
          <p:nvSpPr>
            <p:cNvPr id="5" name="Oval 4"/>
            <p:cNvSpPr/>
            <p:nvPr/>
          </p:nvSpPr>
          <p:spPr>
            <a:xfrm>
              <a:off x="228600" y="2678668"/>
              <a:ext cx="3962400" cy="3733800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1866900" y="3250168"/>
              <a:ext cx="1676400" cy="1143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flipV="1">
              <a:off x="2133600" y="3440668"/>
              <a:ext cx="1676400" cy="1219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5400000">
              <a:off x="1143000" y="5421868"/>
              <a:ext cx="1752600" cy="2286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10800000">
              <a:off x="533400" y="3593068"/>
              <a:ext cx="1600200" cy="10668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133600" y="4659868"/>
              <a:ext cx="1752600" cy="9144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16200000" flipV="1">
              <a:off x="914400" y="3440668"/>
              <a:ext cx="1828800" cy="6096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0800000">
              <a:off x="1524002" y="2831068"/>
              <a:ext cx="2285998" cy="6096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1371601" y="3974069"/>
              <a:ext cx="2971801" cy="1905001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 flipV="1">
              <a:off x="609602" y="3440668"/>
              <a:ext cx="3200398" cy="152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1371600" y="3059668"/>
              <a:ext cx="2667000" cy="2362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-76200" y="4431268"/>
              <a:ext cx="3581400" cy="381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3276601" y="2983468"/>
              <a:ext cx="533401" cy="4572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V="1">
              <a:off x="-190499" y="4316969"/>
              <a:ext cx="2743200" cy="1295398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228600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1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232792" y="23738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2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23592" y="3212068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3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766192" y="6292030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4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975992" y="5433536"/>
              <a:ext cx="367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</a:t>
              </a:r>
              <a:r>
                <a:rPr lang="en-US" baseline="-25000" dirty="0" smtClean="0"/>
                <a:t>5</a:t>
              </a:r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029200" y="2286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SDP Solution</a:t>
            </a:r>
            <a:endParaRPr lang="en-US" sz="2400" dirty="0"/>
          </a:p>
        </p:txBody>
      </p:sp>
      <p:sp>
        <p:nvSpPr>
          <p:cNvPr id="25" name="Cube 24"/>
          <p:cNvSpPr/>
          <p:nvPr/>
        </p:nvSpPr>
        <p:spPr>
          <a:xfrm>
            <a:off x="5791196" y="3352801"/>
            <a:ext cx="2971800" cy="2819400"/>
          </a:xfrm>
          <a:prstGeom prst="cube">
            <a:avLst/>
          </a:prstGeom>
          <a:noFill/>
          <a:ln w="349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 rot="5400000" flipH="1" flipV="1">
            <a:off x="7086599" y="4419602"/>
            <a:ext cx="2819401" cy="68580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867397" y="4114800"/>
            <a:ext cx="2209800" cy="205740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5867397" y="3352800"/>
            <a:ext cx="2895600" cy="68580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867397" y="4038600"/>
            <a:ext cx="2286000" cy="21336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6200000" flipH="1">
            <a:off x="7772397" y="4419600"/>
            <a:ext cx="1371600" cy="762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223782" y="6320135"/>
            <a:ext cx="439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R-</a:t>
            </a:r>
            <a:r>
              <a:rPr lang="en-US" sz="2400" dirty="0" smtClean="0"/>
              <a:t>dimensional </a:t>
            </a:r>
            <a:r>
              <a:rPr lang="en-US" sz="2400" dirty="0" smtClean="0"/>
              <a:t>hypercube : </a:t>
            </a:r>
            <a:r>
              <a:rPr lang="en-US" sz="2400" b="1" dirty="0" smtClean="0"/>
              <a:t>{-</a:t>
            </a:r>
            <a:r>
              <a:rPr lang="en-US" sz="2400" b="1" dirty="0" smtClean="0"/>
              <a:t>1,1}</a:t>
            </a:r>
            <a:r>
              <a:rPr lang="en-US" sz="2400" b="1" baseline="30000" dirty="0" smtClean="0"/>
              <a:t>R</a:t>
            </a:r>
            <a:endParaRPr lang="en-US" sz="2400" b="1" dirty="0"/>
          </a:p>
        </p:txBody>
      </p:sp>
      <p:sp>
        <p:nvSpPr>
          <p:cNvPr id="38" name="Down Arrow 37"/>
          <p:cNvSpPr/>
          <p:nvPr/>
        </p:nvSpPr>
        <p:spPr>
          <a:xfrm>
            <a:off x="7010400" y="2743200"/>
            <a:ext cx="304800" cy="4130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304800" y="1371600"/>
            <a:ext cx="3657600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For each edge</a:t>
            </a:r>
            <a:r>
              <a:rPr lang="en-US" sz="2400" b="1" i="1" dirty="0" smtClean="0">
                <a:solidFill>
                  <a:srgbClr val="C00000"/>
                </a:solidFill>
              </a:rPr>
              <a:t> e</a:t>
            </a:r>
            <a:r>
              <a:rPr lang="en-US" sz="2400" b="1" i="1" dirty="0" smtClean="0"/>
              <a:t>,  connect every pair of vertices in hypercube  separated by the length of </a:t>
            </a:r>
            <a:r>
              <a:rPr lang="en-US" sz="2400" b="1" i="1" dirty="0" smtClean="0">
                <a:solidFill>
                  <a:srgbClr val="C00000"/>
                </a:solidFill>
              </a:rPr>
              <a:t>e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rot="5400000" flipH="1" flipV="1">
            <a:off x="6670732" y="990598"/>
            <a:ext cx="1752600" cy="114300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6200" y="3200400"/>
            <a:ext cx="5105400" cy="3046413"/>
          </a:xfrm>
          <a:prstGeom prst="rect">
            <a:avLst/>
          </a:prstGeom>
          <a:ln w="4445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 dirty="0" smtClean="0">
                <a:latin typeface="Calibri" pitchFamily="34" charset="0"/>
              </a:rPr>
              <a:t>Formally, </a:t>
            </a:r>
            <a:r>
              <a:rPr lang="en-US" sz="2400" b="1" dirty="0" smtClean="0">
                <a:latin typeface="Calibri" pitchFamily="34" charset="0"/>
              </a:rPr>
              <a:t>generate </a:t>
            </a:r>
            <a:r>
              <a:rPr lang="en-US" sz="2400" b="1" dirty="0">
                <a:latin typeface="Calibri" pitchFamily="34" charset="0"/>
              </a:rPr>
              <a:t>e</a:t>
            </a:r>
            <a:r>
              <a:rPr lang="en-US" sz="2400" b="1" dirty="0" smtClean="0">
                <a:latin typeface="Calibri" pitchFamily="34" charset="0"/>
              </a:rPr>
              <a:t>dges </a:t>
            </a:r>
            <a:r>
              <a:rPr lang="en-US" sz="2400" b="1" dirty="0">
                <a:latin typeface="Calibri" pitchFamily="34" charset="0"/>
              </a:rPr>
              <a:t>of </a:t>
            </a:r>
            <a:r>
              <a:rPr lang="en-US" sz="2400" b="1" dirty="0" smtClean="0">
                <a:latin typeface="Calibri" pitchFamily="34" charset="0"/>
              </a:rPr>
              <a:t>expected </a:t>
            </a:r>
            <a:r>
              <a:rPr lang="en-US" sz="2400" b="1" dirty="0">
                <a:latin typeface="Calibri" pitchFamily="34" charset="0"/>
              </a:rPr>
              <a:t>s</a:t>
            </a:r>
            <a:r>
              <a:rPr lang="en-US" sz="2400" b="1" dirty="0" smtClean="0">
                <a:latin typeface="Calibri" pitchFamily="34" charset="0"/>
              </a:rPr>
              <a:t>quared </a:t>
            </a:r>
            <a:r>
              <a:rPr lang="en-US" sz="2400" b="1" dirty="0">
                <a:latin typeface="Calibri" pitchFamily="34" charset="0"/>
              </a:rPr>
              <a:t>l</a:t>
            </a:r>
            <a:r>
              <a:rPr lang="en-US" sz="2400" b="1" dirty="0" smtClean="0">
                <a:latin typeface="Calibri" pitchFamily="34" charset="0"/>
              </a:rPr>
              <a:t>ength </a:t>
            </a:r>
            <a:r>
              <a:rPr lang="en-US" sz="2400" b="1" dirty="0">
                <a:latin typeface="Calibri" pitchFamily="34" charset="0"/>
              </a:rPr>
              <a:t>= </a:t>
            </a:r>
            <a:r>
              <a:rPr lang="en-US" sz="2400" b="1" dirty="0" smtClean="0">
                <a:latin typeface="Calibri" pitchFamily="34" charset="0"/>
              </a:rPr>
              <a:t>d :</a:t>
            </a:r>
            <a:endParaRPr lang="en-US" sz="2400" b="1" dirty="0">
              <a:latin typeface="Calibri" pitchFamily="34" charset="0"/>
            </a:endParaRPr>
          </a:p>
          <a:p>
            <a:endParaRPr lang="en-US" sz="2400" dirty="0">
              <a:latin typeface="Calibri" pitchFamily="34" charset="0"/>
            </a:endParaRPr>
          </a:p>
          <a:p>
            <a:r>
              <a:rPr lang="en-US" sz="2400" dirty="0">
                <a:latin typeface="Calibri" pitchFamily="34" charset="0"/>
              </a:rPr>
              <a:t>1) Starting with a random </a:t>
            </a:r>
            <a:r>
              <a:rPr lang="en-US" sz="2400" b="1" dirty="0">
                <a:latin typeface="Calibri" pitchFamily="34" charset="0"/>
              </a:rPr>
              <a:t>x </a:t>
            </a:r>
            <a:r>
              <a:rPr lang="az-Cyrl-AZ" sz="2400" b="1" dirty="0">
                <a:latin typeface="Calibri" pitchFamily="34" charset="0"/>
              </a:rPr>
              <a:t>Є</a:t>
            </a:r>
            <a:r>
              <a:rPr lang="en-US" sz="2400" b="1" dirty="0">
                <a:latin typeface="Calibri" pitchFamily="34" charset="0"/>
              </a:rPr>
              <a:t> {-</a:t>
            </a:r>
            <a:r>
              <a:rPr lang="en-US" sz="2400" b="1" dirty="0" smtClean="0">
                <a:latin typeface="Calibri" pitchFamily="34" charset="0"/>
              </a:rPr>
              <a:t>1,1}</a:t>
            </a:r>
            <a:r>
              <a:rPr lang="en-US" sz="2400" b="1" baseline="30000" dirty="0" smtClean="0">
                <a:latin typeface="Calibri" pitchFamily="34" charset="0"/>
              </a:rPr>
              <a:t>R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,</a:t>
            </a:r>
          </a:p>
          <a:p>
            <a:r>
              <a:rPr lang="en-US" sz="2400" dirty="0">
                <a:latin typeface="Calibri" pitchFamily="34" charset="0"/>
              </a:rPr>
              <a:t>1) Generate </a:t>
            </a:r>
            <a:r>
              <a:rPr lang="en-US" sz="2400" b="1" dirty="0">
                <a:latin typeface="Calibri" pitchFamily="34" charset="0"/>
              </a:rPr>
              <a:t>y</a:t>
            </a:r>
            <a:r>
              <a:rPr lang="en-US" sz="2400" dirty="0">
                <a:latin typeface="Calibri" pitchFamily="34" charset="0"/>
              </a:rPr>
              <a:t> by flipping each bit of x with probability  </a:t>
            </a:r>
            <a:r>
              <a:rPr lang="en-US" sz="2400" b="1" dirty="0">
                <a:latin typeface="Calibri" pitchFamily="34" charset="0"/>
              </a:rPr>
              <a:t>d/4</a:t>
            </a:r>
          </a:p>
          <a:p>
            <a:endParaRPr lang="en-US" sz="2400" dirty="0">
              <a:latin typeface="Calibri" pitchFamily="34" charset="0"/>
            </a:endParaRPr>
          </a:p>
          <a:p>
            <a:r>
              <a:rPr lang="en-US" sz="2400" dirty="0">
                <a:latin typeface="Calibri" pitchFamily="34" charset="0"/>
              </a:rPr>
              <a:t>Output </a:t>
            </a:r>
            <a:r>
              <a:rPr lang="en-US" sz="2400" b="1" dirty="0">
                <a:latin typeface="Calibri" pitchFamily="34" charset="0"/>
              </a:rPr>
              <a:t>(</a:t>
            </a:r>
            <a:r>
              <a:rPr lang="en-US" sz="2400" b="1" dirty="0" err="1">
                <a:latin typeface="Calibri" pitchFamily="34" charset="0"/>
              </a:rPr>
              <a:t>x,y</a:t>
            </a:r>
            <a:r>
              <a:rPr lang="en-US" sz="2400" b="1" dirty="0"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4582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Dichotomy of Cuts</a:t>
            </a:r>
            <a:endParaRPr lang="en-US" dirty="0"/>
          </a:p>
        </p:txBody>
      </p:sp>
      <p:grpSp>
        <p:nvGrpSpPr>
          <p:cNvPr id="3" name="Group 64"/>
          <p:cNvGrpSpPr/>
          <p:nvPr/>
        </p:nvGrpSpPr>
        <p:grpSpPr>
          <a:xfrm>
            <a:off x="762000" y="1524001"/>
            <a:ext cx="2743200" cy="2373869"/>
            <a:chOff x="2743200" y="3440669"/>
            <a:chExt cx="2971800" cy="2819400"/>
          </a:xfrm>
        </p:grpSpPr>
        <p:sp>
          <p:nvSpPr>
            <p:cNvPr id="50" name="Cube 49"/>
            <p:cNvSpPr/>
            <p:nvPr/>
          </p:nvSpPr>
          <p:spPr>
            <a:xfrm>
              <a:off x="2743200" y="3440669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2743200" y="4126469"/>
              <a:ext cx="2971800" cy="1447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3505200" y="3440669"/>
              <a:ext cx="1447800" cy="6858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16200000" flipH="1">
              <a:off x="2819400" y="4050269"/>
              <a:ext cx="2819400" cy="16002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0800000" flipV="1">
              <a:off x="2743200" y="3440669"/>
              <a:ext cx="2971800" cy="28194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3962400" y="4583669"/>
              <a:ext cx="2743200" cy="6096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/>
          <p:cNvCxnSpPr/>
          <p:nvPr/>
        </p:nvCxnSpPr>
        <p:spPr>
          <a:xfrm rot="5400000">
            <a:off x="1637506" y="4152900"/>
            <a:ext cx="5410994" cy="79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Diamond 75"/>
          <p:cNvSpPr/>
          <p:nvPr/>
        </p:nvSpPr>
        <p:spPr>
          <a:xfrm rot="1381053">
            <a:off x="1250645" y="736548"/>
            <a:ext cx="1780521" cy="3641433"/>
          </a:xfrm>
          <a:prstGeom prst="diamond">
            <a:avLst/>
          </a:prstGeom>
          <a:solidFill>
            <a:schemeClr val="bg1">
              <a:lumMod val="95000"/>
              <a:alpha val="63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Parallelogram 76"/>
          <p:cNvSpPr/>
          <p:nvPr/>
        </p:nvSpPr>
        <p:spPr>
          <a:xfrm>
            <a:off x="381000" y="2362200"/>
            <a:ext cx="3657600" cy="1295400"/>
          </a:xfrm>
          <a:prstGeom prst="parallelogram">
            <a:avLst>
              <a:gd name="adj" fmla="val 23783"/>
            </a:avLst>
          </a:prstGeom>
          <a:solidFill>
            <a:schemeClr val="bg1">
              <a:lumMod val="95000"/>
              <a:alpha val="61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648200" y="3581400"/>
            <a:ext cx="4038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Dictator Cuts</a:t>
            </a:r>
          </a:p>
          <a:p>
            <a:pPr algn="ctr"/>
            <a:r>
              <a:rPr lang="en-US" sz="2800" b="1" dirty="0" smtClean="0"/>
              <a:t>F(x) = x</a:t>
            </a:r>
            <a:r>
              <a:rPr lang="en-US" sz="2800" b="1" baseline="-25000" dirty="0" smtClean="0"/>
              <a:t>i </a:t>
            </a:r>
            <a:r>
              <a:rPr lang="en-US" sz="2800" b="1" dirty="0" smtClean="0"/>
              <a:t> </a:t>
            </a:r>
          </a:p>
          <a:p>
            <a:pPr algn="ctr"/>
            <a:endParaRPr lang="en-US" sz="2800" dirty="0" smtClean="0">
              <a:solidFill>
                <a:srgbClr val="C00000"/>
              </a:solidFill>
            </a:endParaRPr>
          </a:p>
          <a:p>
            <a:r>
              <a:rPr lang="en-US" sz="2800" b="1" dirty="0" smtClean="0"/>
              <a:t>Cuts Far From Dictators</a:t>
            </a:r>
          </a:p>
          <a:p>
            <a:r>
              <a:rPr lang="en-US" sz="2400" dirty="0" smtClean="0"/>
              <a:t>(influence of each coordinate on function </a:t>
            </a:r>
            <a:r>
              <a:rPr lang="en-US" sz="2400" b="1" dirty="0" smtClean="0"/>
              <a:t>F</a:t>
            </a:r>
            <a:r>
              <a:rPr lang="en-US" sz="2400" dirty="0" smtClean="0"/>
              <a:t> is small)</a:t>
            </a:r>
          </a:p>
        </p:txBody>
      </p:sp>
      <p:cxnSp>
        <p:nvCxnSpPr>
          <p:cNvPr id="83" name="Curved Connector 82"/>
          <p:cNvCxnSpPr/>
          <p:nvPr/>
        </p:nvCxnSpPr>
        <p:spPr>
          <a:xfrm rot="5400000" flipH="1" flipV="1">
            <a:off x="-114300" y="1485901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urved Connector 86"/>
          <p:cNvCxnSpPr/>
          <p:nvPr/>
        </p:nvCxnSpPr>
        <p:spPr>
          <a:xfrm rot="5400000" flipH="1" flipV="1">
            <a:off x="1104900" y="1638301"/>
            <a:ext cx="3276600" cy="2133600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2590800" y="914401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457200" y="4191001"/>
            <a:ext cx="1219200" cy="1524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724400" y="1295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4648200" y="1847671"/>
            <a:ext cx="396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cut gives a function </a:t>
            </a:r>
            <a:r>
              <a:rPr lang="en-US" sz="2400" b="1" dirty="0" smtClean="0"/>
              <a:t>F</a:t>
            </a:r>
            <a:r>
              <a:rPr lang="en-US" sz="2400" dirty="0" smtClean="0"/>
              <a:t> on the hypercube  </a:t>
            </a:r>
          </a:p>
          <a:p>
            <a:r>
              <a:rPr lang="en-US" sz="2400" b="1" dirty="0" smtClean="0"/>
              <a:t>	F : {-</a:t>
            </a:r>
            <a:r>
              <a:rPr lang="en-US" sz="2400" b="1" dirty="0" smtClean="0"/>
              <a:t>1,1}</a:t>
            </a:r>
            <a:r>
              <a:rPr lang="en-US" sz="2400" b="1" baseline="30000" dirty="0" smtClean="0"/>
              <a:t>R</a:t>
            </a:r>
            <a:r>
              <a:rPr lang="en-US" sz="2400" b="1" dirty="0" smtClean="0"/>
              <a:t>-&gt; </a:t>
            </a:r>
            <a:r>
              <a:rPr lang="en-US" sz="2400" b="1" dirty="0" smtClean="0"/>
              <a:t>{-1,1}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609600" y="4876800"/>
            <a:ext cx="3029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Hypercube = {-</a:t>
            </a:r>
            <a:r>
              <a:rPr lang="en-US" sz="2800" dirty="0" smtClean="0"/>
              <a:t>1,1}</a:t>
            </a:r>
            <a:r>
              <a:rPr lang="en-US" sz="2800" baseline="30000" dirty="0" smtClean="0"/>
              <a:t>R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536514" y="1828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43000" y="1219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32114" y="1219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67000" y="16880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33400" y="38216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51982" y="38862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29000" y="32120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-1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7" grpId="0" animBg="1"/>
      <p:bldP spid="77" grpId="1" animBg="1"/>
      <p:bldP spid="78" grpId="0" build="allAtOnce"/>
      <p:bldP spid="73" grpId="0"/>
      <p:bldP spid="21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0"/>
            <a:ext cx="4495800" cy="1143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Dictator Cuts</a:t>
            </a:r>
            <a:endParaRPr lang="en-US" dirty="0"/>
          </a:p>
        </p:txBody>
      </p: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2840038" y="395288"/>
            <a:ext cx="1558925" cy="1538287"/>
            <a:chOff x="2743200" y="3440669"/>
            <a:chExt cx="2971800" cy="2819400"/>
          </a:xfrm>
        </p:grpSpPr>
        <p:sp>
          <p:nvSpPr>
            <p:cNvPr id="52" name="Cube 51"/>
            <p:cNvSpPr/>
            <p:nvPr/>
          </p:nvSpPr>
          <p:spPr>
            <a:xfrm>
              <a:off x="2743200" y="3440669"/>
              <a:ext cx="2971800" cy="2819400"/>
            </a:xfrm>
            <a:prstGeom prst="cube">
              <a:avLst/>
            </a:prstGeom>
            <a:noFill/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2743200" y="4127334"/>
              <a:ext cx="2971800" cy="144607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3505821" y="3440669"/>
              <a:ext cx="1446558" cy="686665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2819398" y="4051434"/>
              <a:ext cx="2819400" cy="1597872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10800000" flipV="1">
              <a:off x="2743200" y="3440669"/>
              <a:ext cx="2971800" cy="2819400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3961814" y="4582539"/>
              <a:ext cx="2743750" cy="611307"/>
            </a:xfrm>
            <a:prstGeom prst="line">
              <a:avLst/>
            </a:prstGeom>
            <a:ln w="22225"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798" name="TextBox 40"/>
          <p:cNvSpPr txBox="1">
            <a:spLocks noChangeArrowheads="1"/>
          </p:cNvSpPr>
          <p:nvPr/>
        </p:nvSpPr>
        <p:spPr bwMode="auto">
          <a:xfrm>
            <a:off x="1905000" y="2286000"/>
            <a:ext cx="26247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R-</a:t>
            </a:r>
            <a:r>
              <a:rPr lang="en-US" dirty="0" smtClean="0">
                <a:latin typeface="Calibri" pitchFamily="34" charset="0"/>
              </a:rPr>
              <a:t>dimensional </a:t>
            </a:r>
            <a:r>
              <a:rPr lang="en-US" dirty="0">
                <a:latin typeface="Calibri" pitchFamily="34" charset="0"/>
              </a:rPr>
              <a:t>hypercube</a:t>
            </a:r>
          </a:p>
        </p:txBody>
      </p:sp>
      <p:sp>
        <p:nvSpPr>
          <p:cNvPr id="58" name="Down Arrow 57"/>
          <p:cNvSpPr/>
          <p:nvPr/>
        </p:nvSpPr>
        <p:spPr>
          <a:xfrm rot="16200000">
            <a:off x="1905000" y="762000"/>
            <a:ext cx="3048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" name="Group 84"/>
          <p:cNvGrpSpPr/>
          <p:nvPr/>
        </p:nvGrpSpPr>
        <p:grpSpPr>
          <a:xfrm>
            <a:off x="152400" y="228600"/>
            <a:ext cx="1487193" cy="1746094"/>
            <a:chOff x="152400" y="228600"/>
            <a:chExt cx="1487193" cy="1746094"/>
          </a:xfrm>
        </p:grpSpPr>
        <p:sp>
          <p:nvSpPr>
            <p:cNvPr id="5" name="Oval 4"/>
            <p:cNvSpPr/>
            <p:nvPr/>
          </p:nvSpPr>
          <p:spPr bwMode="auto">
            <a:xfrm>
              <a:off x="152400" y="334963"/>
              <a:ext cx="1320800" cy="1312862"/>
            </a:xfrm>
            <a:prstGeom prst="ellipse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 rot="5400000" flipH="1" flipV="1">
              <a:off x="683419" y="546894"/>
              <a:ext cx="588962" cy="3810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 bwMode="auto">
            <a:xfrm flipV="1">
              <a:off x="787400" y="603250"/>
              <a:ext cx="558800" cy="428625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 bwMode="auto">
            <a:xfrm rot="5400000">
              <a:off x="441325" y="1301750"/>
              <a:ext cx="615950" cy="7620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 bwMode="auto">
            <a:xfrm rot="10800000">
              <a:off x="254000" y="657225"/>
              <a:ext cx="533400" cy="374650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 bwMode="auto">
            <a:xfrm>
              <a:off x="787400" y="1031875"/>
              <a:ext cx="584200" cy="320675"/>
            </a:xfrm>
            <a:prstGeom prst="straightConnector1">
              <a:avLst/>
            </a:prstGeom>
            <a:ln w="15875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 bwMode="auto">
            <a:xfrm rot="16200000" flipV="1">
              <a:off x="364331" y="608807"/>
              <a:ext cx="642937" cy="203200"/>
            </a:xfrm>
            <a:prstGeom prst="straightConnector1">
              <a:avLst/>
            </a:prstGeom>
            <a:ln w="12700">
              <a:solidFill>
                <a:schemeClr val="accent3">
                  <a:lumMod val="75000"/>
                </a:schemeClr>
              </a:solidFill>
              <a:prstDash val="dash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auto">
            <a:xfrm rot="10800000">
              <a:off x="584200" y="388938"/>
              <a:ext cx="762000" cy="214312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506412" y="808038"/>
              <a:ext cx="1044575" cy="635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auto">
            <a:xfrm rot="10800000" flipV="1">
              <a:off x="279400" y="603250"/>
              <a:ext cx="1066800" cy="53975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auto">
            <a:xfrm rot="16200000" flipH="1">
              <a:off x="509587" y="490538"/>
              <a:ext cx="936625" cy="7874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auto">
            <a:xfrm rot="16200000" flipV="1">
              <a:off x="18256" y="954882"/>
              <a:ext cx="1258887" cy="1270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auto">
            <a:xfrm rot="10800000">
              <a:off x="1168400" y="442913"/>
              <a:ext cx="177800" cy="160337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auto">
            <a:xfrm rot="16200000" flipV="1">
              <a:off x="-11907" y="923132"/>
              <a:ext cx="963613" cy="431800"/>
            </a:xfrm>
            <a:prstGeom prst="line">
              <a:avLst/>
            </a:prstGeom>
            <a:ln w="1270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839" name="TextBox 18"/>
            <p:cNvSpPr txBox="1">
              <a:spLocks noChangeArrowheads="1"/>
            </p:cNvSpPr>
            <p:nvPr/>
          </p:nvSpPr>
          <p:spPr bwMode="auto">
            <a:xfrm>
              <a:off x="152400" y="523126"/>
              <a:ext cx="122469" cy="12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v</a:t>
              </a:r>
              <a:r>
                <a:rPr lang="en-US" baseline="-25000">
                  <a:latin typeface="Calibri" pitchFamily="34" charset="0"/>
                </a:rPr>
                <a:t>1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33840" name="TextBox 19"/>
            <p:cNvSpPr txBox="1">
              <a:spLocks noChangeArrowheads="1"/>
            </p:cNvSpPr>
            <p:nvPr/>
          </p:nvSpPr>
          <p:spPr bwMode="auto">
            <a:xfrm>
              <a:off x="487131" y="228600"/>
              <a:ext cx="122469" cy="12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v</a:t>
              </a:r>
              <a:r>
                <a:rPr lang="en-US" baseline="-25000">
                  <a:latin typeface="Calibri" pitchFamily="34" charset="0"/>
                </a:rPr>
                <a:t>2</a:t>
              </a:r>
              <a:endParaRPr lang="en-US">
                <a:latin typeface="Calibri" pitchFamily="34" charset="0"/>
              </a:endParaRPr>
            </a:p>
          </p:txBody>
        </p:sp>
        <p:sp>
          <p:nvSpPr>
            <p:cNvPr id="33841" name="TextBox 20"/>
            <p:cNvSpPr txBox="1">
              <a:spLocks noChangeArrowheads="1"/>
            </p:cNvSpPr>
            <p:nvPr/>
          </p:nvSpPr>
          <p:spPr bwMode="auto">
            <a:xfrm>
              <a:off x="1350731" y="523126"/>
              <a:ext cx="28886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v</a:t>
              </a:r>
              <a:endParaRPr lang="en-US" dirty="0">
                <a:latin typeface="Calibri" pitchFamily="34" charset="0"/>
              </a:endParaRPr>
            </a:p>
          </p:txBody>
        </p:sp>
        <p:sp>
          <p:nvSpPr>
            <p:cNvPr id="33842" name="TextBox 21"/>
            <p:cNvSpPr txBox="1">
              <a:spLocks noChangeArrowheads="1"/>
            </p:cNvSpPr>
            <p:nvPr/>
          </p:nvSpPr>
          <p:spPr bwMode="auto">
            <a:xfrm>
              <a:off x="664931" y="1605362"/>
              <a:ext cx="30649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 smtClean="0">
                  <a:latin typeface="Calibri" pitchFamily="34" charset="0"/>
                </a:rPr>
                <a:t>u</a:t>
              </a:r>
              <a:endParaRPr lang="en-US" dirty="0">
                <a:latin typeface="Calibri" pitchFamily="34" charset="0"/>
              </a:endParaRPr>
            </a:p>
          </p:txBody>
        </p:sp>
        <p:sp>
          <p:nvSpPr>
            <p:cNvPr id="33843" name="TextBox 22"/>
            <p:cNvSpPr txBox="1">
              <a:spLocks noChangeArrowheads="1"/>
            </p:cNvSpPr>
            <p:nvPr/>
          </p:nvSpPr>
          <p:spPr bwMode="auto">
            <a:xfrm>
              <a:off x="1401531" y="1303705"/>
              <a:ext cx="122469" cy="129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Calibri" pitchFamily="34" charset="0"/>
                </a:rPr>
                <a:t>v</a:t>
              </a:r>
              <a:r>
                <a:rPr lang="en-US" baseline="-25000">
                  <a:latin typeface="Calibri" pitchFamily="34" charset="0"/>
                </a:rPr>
                <a:t>5</a:t>
              </a:r>
              <a:endParaRPr lang="en-US">
                <a:latin typeface="Calibri" pitchFamily="34" charset="0"/>
              </a:endParaRPr>
            </a:p>
          </p:txBody>
        </p:sp>
      </p:grpSp>
      <p:cxnSp>
        <p:nvCxnSpPr>
          <p:cNvPr id="59" name="Straight Connector 58"/>
          <p:cNvCxnSpPr>
            <a:endCxn id="33841" idx="1"/>
          </p:cNvCxnSpPr>
          <p:nvPr/>
        </p:nvCxnSpPr>
        <p:spPr>
          <a:xfrm rot="5400000" flipH="1" flipV="1">
            <a:off x="533961" y="859632"/>
            <a:ext cx="968609" cy="66493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7" name="TextBox 65"/>
          <p:cNvSpPr txBox="1">
            <a:spLocks noChangeArrowheads="1"/>
          </p:cNvSpPr>
          <p:nvPr/>
        </p:nvSpPr>
        <p:spPr bwMode="auto">
          <a:xfrm>
            <a:off x="4800600" y="1143000"/>
            <a:ext cx="4038600" cy="15700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Calibri" pitchFamily="34" charset="0"/>
              </a:rPr>
              <a:t>For each edge</a:t>
            </a:r>
            <a:r>
              <a:rPr lang="en-US" sz="2400" b="1" i="1">
                <a:solidFill>
                  <a:srgbClr val="C00000"/>
                </a:solidFill>
                <a:latin typeface="Calibri" pitchFamily="34" charset="0"/>
              </a:rPr>
              <a:t> e = (u,v)</a:t>
            </a:r>
            <a:r>
              <a:rPr lang="en-US" sz="2400" b="1" i="1">
                <a:latin typeface="Calibri" pitchFamily="34" charset="0"/>
              </a:rPr>
              <a:t>,  connect every pair of vertices in hypercube  separated by the length of </a:t>
            </a:r>
            <a:r>
              <a:rPr lang="en-US" sz="2400" b="1" i="1">
                <a:solidFill>
                  <a:srgbClr val="C00000"/>
                </a:solidFill>
                <a:latin typeface="Calibri" pitchFamily="34" charset="0"/>
              </a:rPr>
              <a:t>e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V="1">
            <a:off x="2840038" y="782638"/>
            <a:ext cx="1193800" cy="11223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2878138" y="762000"/>
            <a:ext cx="1084262" cy="11430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6200000" flipH="1">
            <a:off x="3736181" y="988219"/>
            <a:ext cx="846138" cy="3937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>
            <a:off x="3429000" y="914400"/>
            <a:ext cx="1524000" cy="4572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228600" y="2741612"/>
            <a:ext cx="86106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Parallelogram 59"/>
          <p:cNvSpPr/>
          <p:nvPr/>
        </p:nvSpPr>
        <p:spPr>
          <a:xfrm>
            <a:off x="2286000" y="990600"/>
            <a:ext cx="2438400" cy="609600"/>
          </a:xfrm>
          <a:prstGeom prst="parallelogram">
            <a:avLst>
              <a:gd name="adj" fmla="val 87613"/>
            </a:avLst>
          </a:prstGeom>
          <a:solidFill>
            <a:schemeClr val="bg1">
              <a:lumMod val="95000"/>
              <a:alpha val="61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1981200" y="6319837"/>
            <a:ext cx="5016500" cy="461963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34" charset="0"/>
              </a:rPr>
              <a:t>Value of Dictator Cuts  =  SDP Value </a:t>
            </a:r>
            <a:r>
              <a:rPr lang="en-US" sz="2400">
                <a:solidFill>
                  <a:srgbClr val="C00000"/>
                </a:solidFill>
                <a:latin typeface="Calibri" pitchFamily="34" charset="0"/>
              </a:rPr>
              <a:t>(G)</a:t>
            </a:r>
            <a:endParaRPr lang="en-US" sz="2400"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57200" y="28956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Pick an edge </a:t>
            </a:r>
            <a:r>
              <a:rPr lang="en-US" sz="2400" dirty="0" smtClean="0">
                <a:solidFill>
                  <a:srgbClr val="C00000"/>
                </a:solidFill>
              </a:rPr>
              <a:t>e = (</a:t>
            </a:r>
            <a:r>
              <a:rPr lang="en-US" sz="2400" dirty="0" err="1" smtClean="0">
                <a:solidFill>
                  <a:srgbClr val="C00000"/>
                </a:solidFill>
              </a:rPr>
              <a:t>u,v</a:t>
            </a:r>
            <a:r>
              <a:rPr lang="en-US" sz="2400" dirty="0" smtClean="0">
                <a:solidFill>
                  <a:srgbClr val="C00000"/>
                </a:solidFill>
              </a:rPr>
              <a:t>),  </a:t>
            </a:r>
            <a:r>
              <a:rPr lang="en-US" sz="2400" dirty="0" smtClean="0"/>
              <a:t>consider all edges in hypercube corresponding to </a:t>
            </a:r>
            <a:r>
              <a:rPr lang="en-US" sz="2400" dirty="0" smtClean="0">
                <a:solidFill>
                  <a:srgbClr val="C00000"/>
                </a:solidFill>
              </a:rPr>
              <a:t>e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28600" y="3792141"/>
            <a:ext cx="2133600" cy="15696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Fraction of </a:t>
            </a:r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edges cut by horizontal dictator .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352800" y="3810000"/>
            <a:ext cx="1981200" cy="15696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Fraction of dictators that cut one such edge </a:t>
            </a:r>
            <a:r>
              <a:rPr lang="en-US" sz="2400" dirty="0" smtClean="0">
                <a:solidFill>
                  <a:srgbClr val="FF0000"/>
                </a:solidFill>
              </a:rPr>
              <a:t>(X,Y)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6858000" y="3505200"/>
            <a:ext cx="1828800" cy="193899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Number of bits in which </a:t>
            </a:r>
            <a:r>
              <a:rPr lang="en-US" sz="2400" dirty="0" smtClean="0">
                <a:solidFill>
                  <a:srgbClr val="FF0000"/>
                </a:solidFill>
              </a:rPr>
              <a:t>X,Y</a:t>
            </a:r>
            <a:r>
              <a:rPr lang="en-US" sz="2400" dirty="0" smtClean="0"/>
              <a:t> differ</a:t>
            </a:r>
          </a:p>
          <a:p>
            <a:pPr algn="ctr"/>
            <a:r>
              <a:rPr lang="en-US" sz="2400" dirty="0" smtClean="0"/>
              <a:t>=</a:t>
            </a:r>
          </a:p>
          <a:p>
            <a:pPr algn="ctr"/>
            <a:r>
              <a:rPr lang="en-US" sz="2400" dirty="0" smtClean="0"/>
              <a:t>|u-v|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/4</a:t>
            </a:r>
            <a:endParaRPr lang="en-US" sz="2400" dirty="0"/>
          </a:p>
        </p:txBody>
      </p:sp>
      <p:sp>
        <p:nvSpPr>
          <p:cNvPr id="74" name="Diamond 73"/>
          <p:cNvSpPr/>
          <p:nvPr/>
        </p:nvSpPr>
        <p:spPr>
          <a:xfrm rot="1381053">
            <a:off x="2881073" y="45409"/>
            <a:ext cx="1129887" cy="2494290"/>
          </a:xfrm>
          <a:prstGeom prst="diamond">
            <a:avLst/>
          </a:prstGeom>
          <a:solidFill>
            <a:schemeClr val="bg1">
              <a:lumMod val="95000"/>
              <a:alpha val="63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2514600" y="41148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77" name="TextBox 76"/>
          <p:cNvSpPr txBox="1"/>
          <p:nvPr/>
        </p:nvSpPr>
        <p:spPr>
          <a:xfrm>
            <a:off x="3886200" y="4572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514600" y="1828800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486400" y="40386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86" name="TextBox 85"/>
          <p:cNvSpPr txBox="1"/>
          <p:nvPr/>
        </p:nvSpPr>
        <p:spPr>
          <a:xfrm>
            <a:off x="685800" y="55626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Fraction of edges cut by dictator =  ¼ Average Squared 						Distance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61" grpId="0" animBg="1"/>
      <p:bldP spid="64" grpId="0"/>
      <p:bldP spid="66" grpId="0" animBg="1"/>
      <p:bldP spid="70" grpId="0" animBg="1"/>
      <p:bldP spid="71" grpId="0" animBg="1"/>
      <p:bldP spid="74" grpId="0" animBg="1"/>
      <p:bldP spid="74" grpId="1" animBg="1"/>
      <p:bldP spid="76" grpId="0"/>
      <p:bldP spid="77" grpId="0"/>
      <p:bldP spid="78" grpId="0"/>
      <p:bldP spid="83" grpId="0"/>
      <p:bldP spid="8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1227</TotalTime>
  <Words>905</Words>
  <Application>Microsoft Office PowerPoint</Application>
  <PresentationFormat>On-screen Show (4:3)</PresentationFormat>
  <Paragraphs>252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Generic Conversion of SDP gaps to Dictatorship Test (for Max Cut) </vt:lpstr>
      <vt:lpstr>Dictatorship Test</vt:lpstr>
      <vt:lpstr>UG Hardness</vt:lpstr>
      <vt:lpstr>A Dictatorship Test for Maxcut</vt:lpstr>
      <vt:lpstr>Slide 5</vt:lpstr>
      <vt:lpstr>Overview</vt:lpstr>
      <vt:lpstr>Graph construction</vt:lpstr>
      <vt:lpstr>Dichotomy of Cuts</vt:lpstr>
      <vt:lpstr>Dictator Cuts</vt:lpstr>
      <vt:lpstr> Sphere graph associated with G </vt:lpstr>
      <vt:lpstr>Slide 11</vt:lpstr>
      <vt:lpstr>Cuts far from Dictators</vt:lpstr>
      <vt:lpstr>Hypercube vs Sphere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prasad</dc:creator>
  <cp:lastModifiedBy>venkat</cp:lastModifiedBy>
  <cp:revision>64</cp:revision>
  <dcterms:created xsi:type="dcterms:W3CDTF">2011-06-15T18:04:15Z</dcterms:created>
  <dcterms:modified xsi:type="dcterms:W3CDTF">2011-06-28T19:54:02Z</dcterms:modified>
</cp:coreProperties>
</file>